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4"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43"/>
  </p:normalViewPr>
  <p:slideViewPr>
    <p:cSldViewPr snapToGrid="0" snapToObjects="1">
      <p:cViewPr varScale="1">
        <p:scale>
          <a:sx n="121" d="100"/>
          <a:sy n="121" d="100"/>
        </p:scale>
        <p:origin x="20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4/15/19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a:t>单击此处编辑母版标题样式</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a:t>编辑母版文本样式
第二级
第三级
第四级
第五级</a:t>
            </a:r>
            <a:endParaRPr lang="en-US" dirty="0"/>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4/15/19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4/15/19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9796027F-7875-4030-9381-8BD8C4F21935}" type="datetimeFigureOut">
              <a:rPr lang="en-US" dirty="0"/>
              <a:t>4/15/19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4/15/19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4/15/19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7" name="Date Placeholder 4"/>
          <p:cNvSpPr>
            <a:spLocks noGrp="1"/>
          </p:cNvSpPr>
          <p:nvPr>
            <p:ph type="dt" sz="half" idx="10"/>
          </p:nvPr>
        </p:nvSpPr>
        <p:spPr/>
        <p:txBody>
          <a:bodyPr/>
          <a:lstStyle/>
          <a:p>
            <a:fld id="{4509A250-FF31-4206-8172-F9D3106AACB1}" type="datetimeFigureOut">
              <a:rPr lang="en-US" dirty="0"/>
              <a:t>4/15/19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4/15/19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4/15/19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2.png"/><Relationship Id="rId7" Type="http://schemas.openxmlformats.org/officeDocument/2006/relationships/image" Target="../media/image12.tif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tif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tif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B47B66-F981-C443-828F-FDCCFBB569E8}"/>
              </a:ext>
            </a:extLst>
          </p:cNvPr>
          <p:cNvSpPr txBox="1"/>
          <p:nvPr/>
        </p:nvSpPr>
        <p:spPr>
          <a:xfrm>
            <a:off x="667407" y="1551563"/>
            <a:ext cx="10857186" cy="2431435"/>
          </a:xfrm>
          <a:prstGeom prst="rect">
            <a:avLst/>
          </a:prstGeom>
          <a:noFill/>
        </p:spPr>
        <p:txBody>
          <a:bodyPr wrap="square" rtlCol="0">
            <a:spAutoFit/>
          </a:bodyPr>
          <a:lstStyle/>
          <a:p>
            <a:r>
              <a:rPr kumimoji="1" lang="en-US" altLang="zh-CN" sz="3200" dirty="0"/>
              <a:t>RAM-GUARDS </a:t>
            </a:r>
          </a:p>
          <a:p>
            <a:r>
              <a:rPr kumimoji="1" lang="en-US" altLang="zh-CN" sz="2400" dirty="0"/>
              <a:t>(</a:t>
            </a:r>
            <a:r>
              <a:rPr lang="en-US" altLang="zh-CN" sz="2400" dirty="0"/>
              <a:t>Resource Access Management --- Grant User Authorities-Roles-Details Service</a:t>
            </a:r>
            <a:r>
              <a:rPr kumimoji="1" lang="en-US" altLang="zh-CN" sz="2400" dirty="0"/>
              <a:t>)</a:t>
            </a:r>
          </a:p>
          <a:p>
            <a:endParaRPr kumimoji="1" lang="en-US" altLang="zh-CN" sz="2400" dirty="0"/>
          </a:p>
          <a:p>
            <a:r>
              <a:rPr kumimoji="1" lang="zh-CN" altLang="en-US" sz="2400" dirty="0"/>
              <a:t>针对</a:t>
            </a:r>
            <a:r>
              <a:rPr kumimoji="1" lang="en-US" altLang="zh-CN" sz="2400" dirty="0"/>
              <a:t>Spring Boot</a:t>
            </a:r>
            <a:r>
              <a:rPr kumimoji="1" lang="zh-CN" altLang="en-US" sz="2400" dirty="0"/>
              <a:t>和</a:t>
            </a:r>
            <a:r>
              <a:rPr kumimoji="1" lang="en-US" altLang="zh-CN" sz="2400" dirty="0"/>
              <a:t>Spring Cloud</a:t>
            </a:r>
            <a:r>
              <a:rPr kumimoji="1" lang="zh-CN" altLang="en-US" sz="2400" dirty="0"/>
              <a:t>应用程序所打造的用户权限管理系统，使用简便，易于扩展，为你的应用保驾护航。</a:t>
            </a:r>
            <a:endParaRPr kumimoji="1" lang="en-US" altLang="zh-CN" sz="2400" dirty="0"/>
          </a:p>
        </p:txBody>
      </p:sp>
    </p:spTree>
    <p:extLst>
      <p:ext uri="{BB962C8B-B14F-4D97-AF65-F5344CB8AC3E}">
        <p14:creationId xmlns:p14="http://schemas.microsoft.com/office/powerpoint/2010/main" val="3101150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E37BBCD-1F33-5642-B56E-2667F5D716A4}"/>
              </a:ext>
            </a:extLst>
          </p:cNvPr>
          <p:cNvSpPr/>
          <p:nvPr/>
        </p:nvSpPr>
        <p:spPr>
          <a:xfrm>
            <a:off x="346299" y="332969"/>
            <a:ext cx="3070071" cy="461665"/>
          </a:xfrm>
          <a:prstGeom prst="rect">
            <a:avLst/>
          </a:prstGeom>
        </p:spPr>
        <p:txBody>
          <a:bodyPr wrap="none">
            <a:spAutoFit/>
          </a:bodyPr>
          <a:lstStyle/>
          <a:p>
            <a:r>
              <a:rPr kumimoji="1" lang="en-US" altLang="zh-CN" sz="2400" dirty="0"/>
              <a:t>Ram Guards</a:t>
            </a:r>
            <a:r>
              <a:rPr kumimoji="1" lang="zh-CN" altLang="en-US" sz="2400" dirty="0"/>
              <a:t>的设计</a:t>
            </a:r>
            <a:endParaRPr kumimoji="1" lang="en-US" altLang="zh-CN" sz="2400" dirty="0"/>
          </a:p>
        </p:txBody>
      </p:sp>
      <p:sp>
        <p:nvSpPr>
          <p:cNvPr id="5" name="文本框 4">
            <a:extLst>
              <a:ext uri="{FF2B5EF4-FFF2-40B4-BE49-F238E27FC236}">
                <a16:creationId xmlns:a16="http://schemas.microsoft.com/office/drawing/2014/main" id="{4F2EB385-3E4B-4442-ADB0-2386CE82FC00}"/>
              </a:ext>
            </a:extLst>
          </p:cNvPr>
          <p:cNvSpPr txBox="1"/>
          <p:nvPr/>
        </p:nvSpPr>
        <p:spPr>
          <a:xfrm>
            <a:off x="346299" y="1208689"/>
            <a:ext cx="10353232" cy="4524315"/>
          </a:xfrm>
          <a:prstGeom prst="rect">
            <a:avLst/>
          </a:prstGeom>
          <a:noFill/>
        </p:spPr>
        <p:txBody>
          <a:bodyPr wrap="square" rtlCol="0">
            <a:spAutoFit/>
          </a:bodyPr>
          <a:lstStyle/>
          <a:p>
            <a:r>
              <a:rPr kumimoji="1" lang="en-US" altLang="zh-CN" dirty="0"/>
              <a:t>Ram Guards</a:t>
            </a:r>
            <a:r>
              <a:rPr kumimoji="1" lang="zh-CN" altLang="en-US" dirty="0"/>
              <a:t>针对微服务认证授权所面临的问题，以及大多数</a:t>
            </a:r>
            <a:r>
              <a:rPr kumimoji="1" lang="en-US" altLang="zh-CN" dirty="0"/>
              <a:t>IBM</a:t>
            </a:r>
            <a:r>
              <a:rPr kumimoji="1" lang="zh-CN" altLang="en-US" dirty="0"/>
              <a:t>应用的设计现状，将</a:t>
            </a:r>
            <a:r>
              <a:rPr kumimoji="1" lang="en-US" altLang="zh-CN" dirty="0"/>
              <a:t>IBM</a:t>
            </a:r>
            <a:r>
              <a:rPr kumimoji="1" lang="zh-CN" altLang="en-US" dirty="0"/>
              <a:t> </a:t>
            </a:r>
            <a:r>
              <a:rPr kumimoji="1" lang="en-US" altLang="zh-CN" dirty="0"/>
              <a:t>ID</a:t>
            </a:r>
            <a:r>
              <a:rPr kumimoji="1" lang="zh-CN" altLang="en-US" dirty="0"/>
              <a:t>的认证和应用本身的授权管理剥离，在网关层使用</a:t>
            </a:r>
            <a:r>
              <a:rPr kumimoji="1" lang="en-US" altLang="zh-CN" dirty="0"/>
              <a:t>IBM</a:t>
            </a:r>
            <a:r>
              <a:rPr kumimoji="1" lang="zh-CN" altLang="en-US" dirty="0"/>
              <a:t> </a:t>
            </a:r>
            <a:r>
              <a:rPr kumimoji="1" lang="en-US" altLang="zh-CN" dirty="0"/>
              <a:t>ID</a:t>
            </a:r>
            <a:r>
              <a:rPr kumimoji="1" lang="zh-CN" altLang="en-US" dirty="0"/>
              <a:t> </a:t>
            </a:r>
            <a:r>
              <a:rPr kumimoji="1" lang="en-US" altLang="zh-CN" dirty="0"/>
              <a:t>OIDC</a:t>
            </a:r>
            <a:r>
              <a:rPr kumimoji="1" lang="zh-CN" altLang="en-US" dirty="0"/>
              <a:t> </a:t>
            </a:r>
            <a:r>
              <a:rPr kumimoji="1" lang="en-US" altLang="zh-CN" dirty="0"/>
              <a:t>server</a:t>
            </a:r>
            <a:r>
              <a:rPr kumimoji="1" lang="zh-CN" altLang="en-US" dirty="0"/>
              <a:t>来进行用户的认证。</a:t>
            </a:r>
            <a:endParaRPr kumimoji="1" lang="en-US" altLang="zh-CN" dirty="0"/>
          </a:p>
          <a:p>
            <a:endParaRPr kumimoji="1" lang="en-US" altLang="zh-CN" dirty="0"/>
          </a:p>
          <a:p>
            <a:r>
              <a:rPr kumimoji="1" lang="en-US" altLang="zh-CN" dirty="0"/>
              <a:t>Ram Guards</a:t>
            </a:r>
            <a:r>
              <a:rPr kumimoji="1" lang="zh-CN" altLang="en-US" dirty="0"/>
              <a:t>在微服务架构内部注册一个管理应用权限的</a:t>
            </a:r>
            <a:r>
              <a:rPr kumimoji="1" lang="en-US" altLang="zh-CN" dirty="0"/>
              <a:t>OAUTH</a:t>
            </a:r>
            <a:r>
              <a:rPr kumimoji="1" lang="zh-CN" altLang="en-US" dirty="0"/>
              <a:t> </a:t>
            </a:r>
            <a:r>
              <a:rPr kumimoji="1" lang="en-US" altLang="zh-CN" dirty="0"/>
              <a:t>server</a:t>
            </a:r>
            <a:r>
              <a:rPr kumimoji="1" lang="zh-CN" altLang="en-US" dirty="0"/>
              <a:t>，</a:t>
            </a:r>
            <a:r>
              <a:rPr kumimoji="1" lang="en-US" altLang="zh-CN" dirty="0"/>
              <a:t> OAUTH</a:t>
            </a:r>
            <a:r>
              <a:rPr kumimoji="1" lang="zh-CN" altLang="en-US" dirty="0"/>
              <a:t> </a:t>
            </a:r>
            <a:r>
              <a:rPr kumimoji="1" lang="en-US" altLang="zh-CN" dirty="0"/>
              <a:t>server</a:t>
            </a:r>
            <a:r>
              <a:rPr kumimoji="1" lang="zh-CN" altLang="en-US" dirty="0"/>
              <a:t>使用</a:t>
            </a:r>
            <a:r>
              <a:rPr kumimoji="1" lang="en-US" altLang="zh-CN" dirty="0"/>
              <a:t>password</a:t>
            </a:r>
            <a:r>
              <a:rPr kumimoji="1" lang="zh-CN" altLang="en-US" dirty="0"/>
              <a:t> </a:t>
            </a:r>
            <a:r>
              <a:rPr kumimoji="1" lang="en-US" altLang="zh-CN" dirty="0"/>
              <a:t>grant</a:t>
            </a:r>
            <a:r>
              <a:rPr kumimoji="1" lang="zh-CN" altLang="en-US" dirty="0"/>
              <a:t> </a:t>
            </a:r>
            <a:r>
              <a:rPr kumimoji="1" lang="en-US" altLang="zh-CN" dirty="0"/>
              <a:t>type</a:t>
            </a:r>
            <a:r>
              <a:rPr kumimoji="1" lang="zh-CN" altLang="en-US" dirty="0"/>
              <a:t>来避免浏览器的交互，通过失效时间的设置保证请求的安全性，通过</a:t>
            </a:r>
            <a:r>
              <a:rPr kumimoji="1" lang="en-US" altLang="zh-CN" dirty="0"/>
              <a:t>refresh</a:t>
            </a:r>
            <a:r>
              <a:rPr kumimoji="1" lang="zh-CN" altLang="en-US" dirty="0"/>
              <a:t> </a:t>
            </a:r>
            <a:r>
              <a:rPr kumimoji="1" lang="en-US" altLang="zh-CN" dirty="0"/>
              <a:t>token</a:t>
            </a:r>
            <a:r>
              <a:rPr kumimoji="1" lang="zh-CN" altLang="en-US" dirty="0"/>
              <a:t>的刷新来保证用户在服务之间的登录状态不会失效。</a:t>
            </a:r>
            <a:endParaRPr kumimoji="1" lang="en-US" altLang="zh-CN" dirty="0"/>
          </a:p>
          <a:p>
            <a:endParaRPr kumimoji="1" lang="en-US" altLang="zh-CN" dirty="0"/>
          </a:p>
          <a:p>
            <a:r>
              <a:rPr kumimoji="1" lang="zh-CN" altLang="en-US" dirty="0"/>
              <a:t>用户通关网关认证后，必须首先访问</a:t>
            </a:r>
            <a:r>
              <a:rPr kumimoji="1" lang="en-US" altLang="zh-CN" dirty="0"/>
              <a:t>OAUTH</a:t>
            </a:r>
            <a:r>
              <a:rPr kumimoji="1" lang="zh-CN" altLang="en-US" dirty="0"/>
              <a:t> </a:t>
            </a:r>
            <a:r>
              <a:rPr kumimoji="1" lang="en-US" altLang="zh-CN" dirty="0"/>
              <a:t>server</a:t>
            </a:r>
            <a:r>
              <a:rPr kumimoji="1" lang="zh-CN" altLang="en-US" dirty="0"/>
              <a:t>来申请包含用户权限信息的</a:t>
            </a:r>
            <a:r>
              <a:rPr kumimoji="1" lang="en-US" altLang="zh-CN" dirty="0"/>
              <a:t>Ram</a:t>
            </a:r>
            <a:r>
              <a:rPr kumimoji="1" lang="zh-CN" altLang="en-US" dirty="0"/>
              <a:t> </a:t>
            </a:r>
            <a:r>
              <a:rPr kumimoji="1" lang="en-US" altLang="zh-CN" dirty="0"/>
              <a:t>Guards</a:t>
            </a:r>
            <a:r>
              <a:rPr kumimoji="1" lang="zh-CN" altLang="en-US" dirty="0"/>
              <a:t> </a:t>
            </a:r>
            <a:r>
              <a:rPr kumimoji="1" lang="en-US" altLang="zh-CN" dirty="0"/>
              <a:t>token</a:t>
            </a:r>
            <a:r>
              <a:rPr kumimoji="1" lang="zh-CN" altLang="en-US" dirty="0"/>
              <a:t>，</a:t>
            </a:r>
            <a:r>
              <a:rPr kumimoji="1" lang="en-US" altLang="zh-CN" dirty="0"/>
              <a:t>token</a:t>
            </a:r>
            <a:r>
              <a:rPr kumimoji="1" lang="zh-CN" altLang="en-US" dirty="0"/>
              <a:t>以</a:t>
            </a:r>
            <a:r>
              <a:rPr kumimoji="1" lang="en-US" altLang="zh-CN" dirty="0"/>
              <a:t>JWE</a:t>
            </a:r>
            <a:r>
              <a:rPr kumimoji="1" lang="zh-CN" altLang="en-US" dirty="0"/>
              <a:t>格式加密传输，并进行了压缩处理以避免用户权限过大。</a:t>
            </a:r>
            <a:r>
              <a:rPr kumimoji="1" lang="en-US" altLang="zh-CN" dirty="0"/>
              <a:t>Ram</a:t>
            </a:r>
            <a:r>
              <a:rPr kumimoji="1" lang="zh-CN" altLang="en-US" dirty="0"/>
              <a:t> </a:t>
            </a:r>
            <a:r>
              <a:rPr kumimoji="1" lang="en-US" altLang="zh-CN" dirty="0"/>
              <a:t>Guards</a:t>
            </a:r>
            <a:r>
              <a:rPr kumimoji="1" lang="zh-CN" altLang="en-US" dirty="0"/>
              <a:t> </a:t>
            </a:r>
            <a:r>
              <a:rPr kumimoji="1" lang="en-US" altLang="zh-CN" dirty="0"/>
              <a:t>token</a:t>
            </a:r>
            <a:r>
              <a:rPr kumimoji="1" lang="zh-CN" altLang="en-US" dirty="0"/>
              <a:t>将权限分为</a:t>
            </a:r>
            <a:r>
              <a:rPr lang="en-US" altLang="zh-CN" dirty="0"/>
              <a:t>Authorities-Roles-Details</a:t>
            </a:r>
            <a:r>
              <a:rPr lang="zh-CN" altLang="en-US" dirty="0"/>
              <a:t>三部分，</a:t>
            </a:r>
            <a:r>
              <a:rPr lang="en-US" altLang="zh-CN" dirty="0"/>
              <a:t>Authorities</a:t>
            </a:r>
            <a:r>
              <a:rPr lang="zh-CN" altLang="en-US" dirty="0"/>
              <a:t>部分控制</a:t>
            </a:r>
            <a:r>
              <a:rPr lang="en-US" altLang="zh-CN" dirty="0"/>
              <a:t>service</a:t>
            </a:r>
            <a:r>
              <a:rPr lang="zh-CN" altLang="en-US" dirty="0"/>
              <a:t> </a:t>
            </a:r>
            <a:r>
              <a:rPr lang="en-US" altLang="zh-CN" dirty="0"/>
              <a:t>endpoint</a:t>
            </a:r>
            <a:r>
              <a:rPr lang="zh-CN" altLang="en-US" dirty="0"/>
              <a:t>的准入权限，</a:t>
            </a:r>
            <a:r>
              <a:rPr lang="en-US" altLang="zh-CN" dirty="0"/>
              <a:t>Roles</a:t>
            </a:r>
            <a:r>
              <a:rPr lang="zh-CN" altLang="en-US" dirty="0"/>
              <a:t>部分将用户权限进行相应细分，</a:t>
            </a:r>
            <a:r>
              <a:rPr lang="en-US" altLang="zh-CN" dirty="0"/>
              <a:t>Details</a:t>
            </a:r>
            <a:r>
              <a:rPr lang="zh-CN" altLang="en-US" dirty="0"/>
              <a:t>部分针对</a:t>
            </a:r>
            <a:r>
              <a:rPr lang="en-US" altLang="zh-CN" dirty="0"/>
              <a:t>IBM</a:t>
            </a:r>
            <a:r>
              <a:rPr lang="zh-CN" altLang="en-US" dirty="0"/>
              <a:t>应用现状设计，保存有用户的权限相关数据，如</a:t>
            </a:r>
            <a:r>
              <a:rPr lang="en-US" altLang="zh-CN" dirty="0"/>
              <a:t>country</a:t>
            </a:r>
            <a:r>
              <a:rPr lang="zh-CN" altLang="en-US" dirty="0"/>
              <a:t> </a:t>
            </a:r>
            <a:r>
              <a:rPr lang="en-US" altLang="zh-CN" dirty="0"/>
              <a:t>code</a:t>
            </a:r>
            <a:r>
              <a:rPr lang="zh-CN" altLang="en-US" dirty="0"/>
              <a:t>，</a:t>
            </a:r>
            <a:r>
              <a:rPr lang="en-US" altLang="zh-CN" dirty="0"/>
              <a:t>customer</a:t>
            </a:r>
            <a:r>
              <a:rPr lang="zh-CN" altLang="en-US" dirty="0"/>
              <a:t> </a:t>
            </a:r>
            <a:r>
              <a:rPr lang="en-US" altLang="zh-CN" dirty="0"/>
              <a:t>code</a:t>
            </a:r>
            <a:r>
              <a:rPr lang="zh-CN" altLang="en-US" dirty="0"/>
              <a:t>等</a:t>
            </a:r>
            <a:endParaRPr lang="en-US" altLang="zh-CN" dirty="0"/>
          </a:p>
          <a:p>
            <a:endParaRPr kumimoji="1" lang="en-US" altLang="zh-CN" dirty="0"/>
          </a:p>
          <a:p>
            <a:r>
              <a:rPr kumimoji="1" lang="zh-CN" altLang="en-US" dirty="0"/>
              <a:t>在用户获取到</a:t>
            </a:r>
            <a:r>
              <a:rPr kumimoji="1" lang="en-US" altLang="zh-CN" dirty="0"/>
              <a:t>Ram</a:t>
            </a:r>
            <a:r>
              <a:rPr kumimoji="1" lang="zh-CN" altLang="en-US" dirty="0"/>
              <a:t> </a:t>
            </a:r>
            <a:r>
              <a:rPr kumimoji="1" lang="en-US" altLang="zh-CN" dirty="0"/>
              <a:t>Guards</a:t>
            </a:r>
            <a:r>
              <a:rPr kumimoji="1" lang="zh-CN" altLang="en-US" dirty="0"/>
              <a:t> </a:t>
            </a:r>
            <a:r>
              <a:rPr kumimoji="1" lang="en-US" altLang="zh-CN" dirty="0"/>
              <a:t>token</a:t>
            </a:r>
            <a:r>
              <a:rPr kumimoji="1" lang="zh-CN" altLang="en-US" dirty="0"/>
              <a:t>后，客户端需要携带</a:t>
            </a:r>
            <a:r>
              <a:rPr kumimoji="1" lang="en-US" altLang="zh-CN" dirty="0"/>
              <a:t>Ram</a:t>
            </a:r>
            <a:r>
              <a:rPr kumimoji="1" lang="zh-CN" altLang="en-US" dirty="0"/>
              <a:t> </a:t>
            </a:r>
            <a:r>
              <a:rPr kumimoji="1" lang="en-US" altLang="zh-CN" dirty="0"/>
              <a:t>Guards</a:t>
            </a:r>
            <a:r>
              <a:rPr kumimoji="1" lang="zh-CN" altLang="en-US" dirty="0"/>
              <a:t> </a:t>
            </a:r>
            <a:r>
              <a:rPr kumimoji="1" lang="en-US" altLang="zh-CN" dirty="0"/>
              <a:t>token</a:t>
            </a:r>
            <a:r>
              <a:rPr kumimoji="1" lang="zh-CN" altLang="en-US" dirty="0"/>
              <a:t>通过网关来访问微服务中的具体业务服务，服务会先验证</a:t>
            </a:r>
            <a:r>
              <a:rPr kumimoji="1" lang="en-US" altLang="zh-CN" dirty="0"/>
              <a:t>Ram</a:t>
            </a:r>
            <a:r>
              <a:rPr kumimoji="1" lang="zh-CN" altLang="en-US" dirty="0"/>
              <a:t> </a:t>
            </a:r>
            <a:r>
              <a:rPr kumimoji="1" lang="en-US" altLang="zh-CN" dirty="0"/>
              <a:t>Guards</a:t>
            </a:r>
            <a:r>
              <a:rPr kumimoji="1" lang="zh-CN" altLang="en-US" dirty="0"/>
              <a:t> </a:t>
            </a:r>
            <a:r>
              <a:rPr kumimoji="1" lang="en-US" altLang="zh-CN" dirty="0"/>
              <a:t>token</a:t>
            </a:r>
            <a:r>
              <a:rPr kumimoji="1" lang="zh-CN" altLang="en-US" dirty="0"/>
              <a:t>的合法性，并解析出用户是否包含访问</a:t>
            </a:r>
            <a:r>
              <a:rPr kumimoji="1" lang="en-US" altLang="zh-CN" dirty="0"/>
              <a:t>service</a:t>
            </a:r>
            <a:r>
              <a:rPr kumimoji="1" lang="zh-CN" altLang="en-US" dirty="0"/>
              <a:t> </a:t>
            </a:r>
            <a:r>
              <a:rPr kumimoji="1" lang="en-US" altLang="zh-CN" dirty="0"/>
              <a:t>endpoint</a:t>
            </a:r>
            <a:r>
              <a:rPr kumimoji="1" lang="zh-CN" altLang="en-US" dirty="0"/>
              <a:t>的权限，以进行相应的业务处理。</a:t>
            </a:r>
          </a:p>
        </p:txBody>
      </p:sp>
    </p:spTree>
    <p:extLst>
      <p:ext uri="{BB962C8B-B14F-4D97-AF65-F5344CB8AC3E}">
        <p14:creationId xmlns:p14="http://schemas.microsoft.com/office/powerpoint/2010/main" val="1163355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 name="Picture 29">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31">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6" name="Picture 35">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8" name="Rectangle 37">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图片 4">
            <a:extLst>
              <a:ext uri="{FF2B5EF4-FFF2-40B4-BE49-F238E27FC236}">
                <a16:creationId xmlns:a16="http://schemas.microsoft.com/office/drawing/2014/main" id="{6E39EAE8-930C-BE45-9711-B570899DB5D3}"/>
              </a:ext>
            </a:extLst>
          </p:cNvPr>
          <p:cNvPicPr>
            <a:picLocks noChangeAspect="1"/>
          </p:cNvPicPr>
          <p:nvPr/>
        </p:nvPicPr>
        <p:blipFill>
          <a:blip r:embed="rId7"/>
          <a:stretch>
            <a:fillRect/>
          </a:stretch>
        </p:blipFill>
        <p:spPr>
          <a:xfrm>
            <a:off x="477012" y="610031"/>
            <a:ext cx="9457316" cy="2908124"/>
          </a:xfrm>
          <a:prstGeom prst="rect">
            <a:avLst/>
          </a:prstGeom>
        </p:spPr>
      </p:pic>
      <p:sp>
        <p:nvSpPr>
          <p:cNvPr id="42" name="Rectangle 41">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图片 5">
            <a:extLst>
              <a:ext uri="{FF2B5EF4-FFF2-40B4-BE49-F238E27FC236}">
                <a16:creationId xmlns:a16="http://schemas.microsoft.com/office/drawing/2014/main" id="{4887AD0E-FFEB-8E43-AA78-0327814A059E}"/>
              </a:ext>
            </a:extLst>
          </p:cNvPr>
          <p:cNvPicPr>
            <a:picLocks noChangeAspect="1"/>
          </p:cNvPicPr>
          <p:nvPr/>
        </p:nvPicPr>
        <p:blipFill>
          <a:blip r:embed="rId8"/>
          <a:stretch>
            <a:fillRect/>
          </a:stretch>
        </p:blipFill>
        <p:spPr>
          <a:xfrm>
            <a:off x="763588" y="4392642"/>
            <a:ext cx="9546995" cy="1056175"/>
          </a:xfrm>
          <a:prstGeom prst="rect">
            <a:avLst/>
          </a:prstGeom>
        </p:spPr>
      </p:pic>
    </p:spTree>
    <p:extLst>
      <p:ext uri="{BB962C8B-B14F-4D97-AF65-F5344CB8AC3E}">
        <p14:creationId xmlns:p14="http://schemas.microsoft.com/office/powerpoint/2010/main" val="1003660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图片 3">
            <a:extLst>
              <a:ext uri="{FF2B5EF4-FFF2-40B4-BE49-F238E27FC236}">
                <a16:creationId xmlns:a16="http://schemas.microsoft.com/office/drawing/2014/main" id="{81013913-EC34-0044-ABEC-E685AE713D90}"/>
              </a:ext>
            </a:extLst>
          </p:cNvPr>
          <p:cNvPicPr>
            <a:picLocks noChangeAspect="1"/>
          </p:cNvPicPr>
          <p:nvPr/>
        </p:nvPicPr>
        <p:blipFill>
          <a:blip r:embed="rId7"/>
          <a:stretch>
            <a:fillRect/>
          </a:stretch>
        </p:blipFill>
        <p:spPr>
          <a:xfrm>
            <a:off x="643467" y="1141407"/>
            <a:ext cx="10905066" cy="4474533"/>
          </a:xfrm>
          <a:prstGeom prst="rect">
            <a:avLst/>
          </a:prstGeom>
        </p:spPr>
      </p:pic>
      <p:sp>
        <p:nvSpPr>
          <p:cNvPr id="23" name="Rectangle 22">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39795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图片 3">
            <a:extLst>
              <a:ext uri="{FF2B5EF4-FFF2-40B4-BE49-F238E27FC236}">
                <a16:creationId xmlns:a16="http://schemas.microsoft.com/office/drawing/2014/main" id="{82CD8069-86A1-0C4D-961D-D45CD50FF073}"/>
              </a:ext>
            </a:extLst>
          </p:cNvPr>
          <p:cNvPicPr>
            <a:picLocks noChangeAspect="1"/>
          </p:cNvPicPr>
          <p:nvPr/>
        </p:nvPicPr>
        <p:blipFill>
          <a:blip r:embed="rId7"/>
          <a:stretch>
            <a:fillRect/>
          </a:stretch>
        </p:blipFill>
        <p:spPr>
          <a:xfrm>
            <a:off x="643467" y="1138936"/>
            <a:ext cx="10905066" cy="4580127"/>
          </a:xfrm>
          <a:prstGeom prst="rect">
            <a:avLst/>
          </a:prstGeom>
        </p:spPr>
      </p:pic>
      <p:sp>
        <p:nvSpPr>
          <p:cNvPr id="23" name="Rectangle 22">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44018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3C10E2B-722C-984C-B934-2FB28FA75EA8}"/>
              </a:ext>
            </a:extLst>
          </p:cNvPr>
          <p:cNvSpPr/>
          <p:nvPr/>
        </p:nvSpPr>
        <p:spPr>
          <a:xfrm>
            <a:off x="346299" y="332969"/>
            <a:ext cx="2969083" cy="461665"/>
          </a:xfrm>
          <a:prstGeom prst="rect">
            <a:avLst/>
          </a:prstGeom>
        </p:spPr>
        <p:txBody>
          <a:bodyPr wrap="none">
            <a:spAutoFit/>
          </a:bodyPr>
          <a:lstStyle/>
          <a:p>
            <a:r>
              <a:rPr kumimoji="1" lang="en-US" altLang="zh-CN" sz="2400" dirty="0"/>
              <a:t>Ram Guards</a:t>
            </a:r>
            <a:r>
              <a:rPr kumimoji="1" lang="zh-CN" altLang="en-US" sz="2400" dirty="0"/>
              <a:t>的使用</a:t>
            </a:r>
            <a:endParaRPr kumimoji="1" lang="en-US" altLang="zh-CN" sz="2400" dirty="0"/>
          </a:p>
        </p:txBody>
      </p:sp>
      <p:sp>
        <p:nvSpPr>
          <p:cNvPr id="5" name="文本框 4">
            <a:extLst>
              <a:ext uri="{FF2B5EF4-FFF2-40B4-BE49-F238E27FC236}">
                <a16:creationId xmlns:a16="http://schemas.microsoft.com/office/drawing/2014/main" id="{57EF7718-2136-3C4E-B5BD-DA143C8D62EB}"/>
              </a:ext>
            </a:extLst>
          </p:cNvPr>
          <p:cNvSpPr txBox="1"/>
          <p:nvPr/>
        </p:nvSpPr>
        <p:spPr>
          <a:xfrm>
            <a:off x="346299" y="1051034"/>
            <a:ext cx="11319641" cy="4801314"/>
          </a:xfrm>
          <a:prstGeom prst="rect">
            <a:avLst/>
          </a:prstGeom>
          <a:noFill/>
        </p:spPr>
        <p:txBody>
          <a:bodyPr wrap="square" rtlCol="0">
            <a:spAutoFit/>
          </a:bodyPr>
          <a:lstStyle/>
          <a:p>
            <a:r>
              <a:rPr kumimoji="1" lang="en-US" altLang="zh-CN" dirty="0"/>
              <a:t>Ram Guards</a:t>
            </a:r>
            <a:r>
              <a:rPr kumimoji="1" lang="zh-CN" altLang="en-US" dirty="0"/>
              <a:t>提供了四个</a:t>
            </a:r>
            <a:r>
              <a:rPr kumimoji="1" lang="en-US" altLang="zh-CN" dirty="0"/>
              <a:t>spring</a:t>
            </a:r>
            <a:r>
              <a:rPr kumimoji="1" lang="zh-CN" altLang="en-US" dirty="0"/>
              <a:t> </a:t>
            </a:r>
            <a:r>
              <a:rPr kumimoji="1" lang="en-US" altLang="zh-CN" dirty="0"/>
              <a:t>boot</a:t>
            </a:r>
            <a:r>
              <a:rPr kumimoji="1" lang="zh-CN" altLang="en-US" dirty="0"/>
              <a:t> </a:t>
            </a:r>
            <a:r>
              <a:rPr kumimoji="1" lang="en-US" altLang="zh-CN" dirty="0"/>
              <a:t>starter</a:t>
            </a:r>
            <a:r>
              <a:rPr kumimoji="1" lang="zh-CN" altLang="en-US" dirty="0"/>
              <a:t>以便于接入</a:t>
            </a:r>
            <a:r>
              <a:rPr kumimoji="1" lang="en-US" altLang="zh-CN" dirty="0"/>
              <a:t>Ram Guards</a:t>
            </a:r>
            <a:r>
              <a:rPr kumimoji="1" lang="zh-CN" altLang="en-US" dirty="0"/>
              <a:t>权限系统的使用。</a:t>
            </a:r>
            <a:endParaRPr kumimoji="1" lang="en-US" altLang="zh-CN" dirty="0"/>
          </a:p>
          <a:p>
            <a:endParaRPr kumimoji="1" lang="en-US" altLang="zh-CN" dirty="0"/>
          </a:p>
          <a:p>
            <a:r>
              <a:rPr lang="en-US" altLang="zh-CN" dirty="0"/>
              <a:t>ram-guards-authorization-server-spring-boot-starter</a:t>
            </a:r>
            <a:r>
              <a:rPr lang="zh-CN" altLang="en-US" dirty="0"/>
              <a:t>帮助您的</a:t>
            </a:r>
            <a:r>
              <a:rPr lang="en-US" altLang="zh-CN" dirty="0"/>
              <a:t>spring</a:t>
            </a:r>
            <a:r>
              <a:rPr lang="zh-CN" altLang="en-US" dirty="0"/>
              <a:t> </a:t>
            </a:r>
            <a:r>
              <a:rPr lang="en-US" altLang="zh-CN" dirty="0"/>
              <a:t>boot</a:t>
            </a:r>
            <a:r>
              <a:rPr lang="zh-CN" altLang="en-US" dirty="0"/>
              <a:t>应用成为</a:t>
            </a:r>
            <a:r>
              <a:rPr lang="en-US" altLang="zh-CN" dirty="0" err="1"/>
              <a:t>Oauth</a:t>
            </a:r>
            <a:r>
              <a:rPr lang="zh-CN" altLang="en-US" dirty="0"/>
              <a:t> </a:t>
            </a:r>
            <a:r>
              <a:rPr lang="en-US" altLang="zh-CN" dirty="0"/>
              <a:t>authorization</a:t>
            </a:r>
            <a:r>
              <a:rPr lang="zh-CN" altLang="en-US" dirty="0"/>
              <a:t> </a:t>
            </a:r>
            <a:r>
              <a:rPr lang="en-US" altLang="zh-CN" dirty="0"/>
              <a:t>server</a:t>
            </a:r>
            <a:r>
              <a:rPr lang="zh-CN" altLang="en-US" dirty="0"/>
              <a:t>。</a:t>
            </a:r>
            <a:endParaRPr lang="en-US" altLang="zh-CN" dirty="0"/>
          </a:p>
          <a:p>
            <a:endParaRPr kumimoji="1" lang="en-US" altLang="zh-CN" dirty="0"/>
          </a:p>
          <a:p>
            <a:r>
              <a:rPr lang="en-US" altLang="zh-CN" dirty="0"/>
              <a:t>ram-guards-resource-server-spring-boot-starter</a:t>
            </a:r>
            <a:r>
              <a:rPr lang="zh-CN" altLang="en-US" dirty="0"/>
              <a:t>帮助您的</a:t>
            </a:r>
            <a:r>
              <a:rPr lang="en-US" altLang="zh-CN" dirty="0"/>
              <a:t>spring</a:t>
            </a:r>
            <a:r>
              <a:rPr lang="zh-CN" altLang="en-US" dirty="0"/>
              <a:t> </a:t>
            </a:r>
            <a:r>
              <a:rPr lang="en-US" altLang="zh-CN" dirty="0"/>
              <a:t>boot</a:t>
            </a:r>
            <a:r>
              <a:rPr lang="zh-CN" altLang="en-US" dirty="0"/>
              <a:t>应用成为</a:t>
            </a:r>
            <a:r>
              <a:rPr lang="en-US" altLang="zh-CN" dirty="0" err="1"/>
              <a:t>Oauth</a:t>
            </a:r>
            <a:r>
              <a:rPr lang="zh-CN" altLang="en-US" dirty="0"/>
              <a:t> </a:t>
            </a:r>
            <a:r>
              <a:rPr lang="en-US" altLang="zh-CN" dirty="0"/>
              <a:t>resource</a:t>
            </a:r>
            <a:r>
              <a:rPr lang="zh-CN" altLang="en-US" dirty="0"/>
              <a:t> </a:t>
            </a:r>
            <a:r>
              <a:rPr lang="en-US" altLang="zh-CN" dirty="0"/>
              <a:t>server</a:t>
            </a:r>
            <a:r>
              <a:rPr lang="zh-CN" altLang="en-US" dirty="0"/>
              <a:t>。</a:t>
            </a:r>
            <a:endParaRPr lang="en-US" altLang="zh-CN" dirty="0"/>
          </a:p>
          <a:p>
            <a:endParaRPr kumimoji="1" lang="en-US" altLang="zh-CN" dirty="0"/>
          </a:p>
          <a:p>
            <a:r>
              <a:rPr lang="en-US" altLang="zh-CN" dirty="0" err="1"/>
              <a:t>ibmid</a:t>
            </a:r>
            <a:r>
              <a:rPr lang="en-US" altLang="zh-CN" dirty="0"/>
              <a:t>-resource-server-spring-boot-starter</a:t>
            </a:r>
            <a:r>
              <a:rPr lang="zh-CN" altLang="en-US" dirty="0"/>
              <a:t>帮助您的</a:t>
            </a:r>
            <a:r>
              <a:rPr lang="en-US" altLang="zh-CN" dirty="0"/>
              <a:t>spring</a:t>
            </a:r>
            <a:r>
              <a:rPr lang="zh-CN" altLang="en-US" dirty="0"/>
              <a:t> </a:t>
            </a:r>
            <a:r>
              <a:rPr lang="en-US" altLang="zh-CN" dirty="0"/>
              <a:t>boot</a:t>
            </a:r>
            <a:r>
              <a:rPr lang="zh-CN" altLang="en-US" dirty="0"/>
              <a:t>应用成为</a:t>
            </a:r>
            <a:r>
              <a:rPr lang="en-US" altLang="zh-CN" dirty="0"/>
              <a:t>IBM</a:t>
            </a:r>
            <a:r>
              <a:rPr lang="zh-CN" altLang="en-US" dirty="0"/>
              <a:t> </a:t>
            </a:r>
            <a:r>
              <a:rPr lang="en-US" altLang="zh-CN" dirty="0"/>
              <a:t>ID </a:t>
            </a:r>
            <a:r>
              <a:rPr lang="en-US" altLang="zh-CN" dirty="0" err="1"/>
              <a:t>Oauth</a:t>
            </a:r>
            <a:r>
              <a:rPr lang="zh-CN" altLang="en-US" dirty="0"/>
              <a:t> </a:t>
            </a:r>
            <a:r>
              <a:rPr lang="en-US" altLang="zh-CN" dirty="0"/>
              <a:t>resource</a:t>
            </a:r>
            <a:r>
              <a:rPr lang="zh-CN" altLang="en-US" dirty="0"/>
              <a:t> </a:t>
            </a:r>
            <a:r>
              <a:rPr lang="en-US" altLang="zh-CN" dirty="0"/>
              <a:t>server</a:t>
            </a:r>
            <a:r>
              <a:rPr lang="zh-CN" altLang="en-US" dirty="0"/>
              <a:t>。</a:t>
            </a:r>
            <a:endParaRPr lang="en-US" altLang="zh-CN" dirty="0"/>
          </a:p>
          <a:p>
            <a:endParaRPr kumimoji="1" lang="en-US" altLang="zh-CN" dirty="0"/>
          </a:p>
          <a:p>
            <a:r>
              <a:rPr lang="en-US" altLang="zh-CN" dirty="0"/>
              <a:t>ram-guards-</a:t>
            </a:r>
            <a:r>
              <a:rPr lang="en-US" altLang="zh-CN" dirty="0" err="1"/>
              <a:t>zuul</a:t>
            </a:r>
            <a:r>
              <a:rPr lang="en-US" altLang="zh-CN" dirty="0"/>
              <a:t>-</a:t>
            </a:r>
            <a:r>
              <a:rPr lang="en-US" altLang="zh-CN" dirty="0" err="1"/>
              <a:t>esw</a:t>
            </a:r>
            <a:r>
              <a:rPr lang="en-US" altLang="zh-CN" dirty="0"/>
              <a:t>-provider-spring-cloud-starter</a:t>
            </a:r>
            <a:r>
              <a:rPr lang="zh-CN" altLang="en-US" dirty="0"/>
              <a:t>帮助您的</a:t>
            </a:r>
            <a:r>
              <a:rPr lang="en-US" altLang="zh-CN" dirty="0"/>
              <a:t>spring</a:t>
            </a:r>
            <a:r>
              <a:rPr lang="zh-CN" altLang="en-US" dirty="0"/>
              <a:t> </a:t>
            </a:r>
            <a:r>
              <a:rPr lang="en-US" altLang="zh-CN" dirty="0"/>
              <a:t>boot</a:t>
            </a:r>
            <a:r>
              <a:rPr lang="zh-CN" altLang="en-US" dirty="0"/>
              <a:t>应用在</a:t>
            </a:r>
            <a:r>
              <a:rPr lang="en-US" altLang="zh-CN" dirty="0"/>
              <a:t>spring</a:t>
            </a:r>
            <a:r>
              <a:rPr lang="zh-CN" altLang="en-US" dirty="0"/>
              <a:t> </a:t>
            </a:r>
            <a:r>
              <a:rPr lang="en-US" altLang="zh-CN" dirty="0"/>
              <a:t>cloud</a:t>
            </a:r>
            <a:r>
              <a:rPr lang="zh-CN" altLang="en-US" dirty="0"/>
              <a:t>环境中集成</a:t>
            </a:r>
            <a:r>
              <a:rPr lang="en-US" altLang="zh-CN" dirty="0"/>
              <a:t>ram</a:t>
            </a:r>
            <a:r>
              <a:rPr lang="zh-CN" altLang="en-US" dirty="0"/>
              <a:t> </a:t>
            </a:r>
            <a:r>
              <a:rPr lang="en-US" altLang="zh-CN" dirty="0"/>
              <a:t>guards</a:t>
            </a:r>
            <a:r>
              <a:rPr lang="zh-CN" altLang="en-US" dirty="0"/>
              <a:t>并使用</a:t>
            </a:r>
            <a:r>
              <a:rPr lang="en-US" altLang="zh-CN" dirty="0" err="1"/>
              <a:t>esw</a:t>
            </a:r>
            <a:r>
              <a:rPr lang="zh-CN" altLang="en-US" dirty="0"/>
              <a:t> </a:t>
            </a:r>
            <a:r>
              <a:rPr lang="en-US" altLang="zh-CN" dirty="0"/>
              <a:t>ram</a:t>
            </a:r>
            <a:r>
              <a:rPr lang="zh-CN" altLang="en-US" dirty="0"/>
              <a:t>系统作为权限的管理者。</a:t>
            </a:r>
            <a:endParaRPr lang="en-US" altLang="zh-CN" dirty="0"/>
          </a:p>
          <a:p>
            <a:endParaRPr kumimoji="1" lang="en-US" altLang="zh-CN" dirty="0"/>
          </a:p>
          <a:p>
            <a:r>
              <a:rPr kumimoji="1" lang="zh-CN" altLang="en-US" dirty="0"/>
              <a:t>四个</a:t>
            </a:r>
            <a:r>
              <a:rPr kumimoji="1" lang="en-US" altLang="zh-CN" dirty="0"/>
              <a:t>starter</a:t>
            </a:r>
            <a:r>
              <a:rPr kumimoji="1" lang="zh-CN" altLang="en-US" dirty="0"/>
              <a:t>都可以通过简单的配置来实现快速接入，配置时间不超过</a:t>
            </a:r>
            <a:r>
              <a:rPr kumimoji="1" lang="en-US" altLang="zh-CN" dirty="0"/>
              <a:t>5</a:t>
            </a:r>
            <a:r>
              <a:rPr kumimoji="1" lang="zh-CN" altLang="en-US" dirty="0"/>
              <a:t>分钟。您既可以在</a:t>
            </a:r>
            <a:r>
              <a:rPr kumimoji="1" lang="en-US" altLang="zh-CN" dirty="0"/>
              <a:t>spring</a:t>
            </a:r>
            <a:r>
              <a:rPr kumimoji="1" lang="zh-CN" altLang="en-US" dirty="0"/>
              <a:t> </a:t>
            </a:r>
            <a:r>
              <a:rPr kumimoji="1" lang="en-US" altLang="zh-CN" dirty="0"/>
              <a:t>cloud</a:t>
            </a:r>
            <a:r>
              <a:rPr kumimoji="1" lang="zh-CN" altLang="en-US" dirty="0"/>
              <a:t>下使用，也可以通过简单的</a:t>
            </a:r>
            <a:r>
              <a:rPr kumimoji="1" lang="en-US" altLang="zh-CN" dirty="0"/>
              <a:t>spring</a:t>
            </a:r>
            <a:r>
              <a:rPr kumimoji="1" lang="zh-CN" altLang="en-US" dirty="0"/>
              <a:t> </a:t>
            </a:r>
            <a:r>
              <a:rPr kumimoji="1" lang="en-US" altLang="zh-CN" dirty="0"/>
              <a:t>boot</a:t>
            </a:r>
            <a:r>
              <a:rPr kumimoji="1" lang="zh-CN" altLang="en-US" dirty="0"/>
              <a:t>应用来使用。</a:t>
            </a:r>
            <a:endParaRPr kumimoji="1" lang="en-US" altLang="zh-CN" dirty="0"/>
          </a:p>
          <a:p>
            <a:endParaRPr kumimoji="1" lang="en-US" altLang="zh-CN" dirty="0"/>
          </a:p>
          <a:p>
            <a:r>
              <a:rPr kumimoji="1" lang="zh-CN" altLang="en-US" dirty="0"/>
              <a:t>此外，</a:t>
            </a:r>
            <a:r>
              <a:rPr kumimoji="1" lang="en-US" altLang="zh-CN" dirty="0"/>
              <a:t> Ram Guards</a:t>
            </a:r>
            <a:r>
              <a:rPr kumimoji="1" lang="zh-CN" altLang="en-US" dirty="0"/>
              <a:t>还提供了一个</a:t>
            </a:r>
            <a:r>
              <a:rPr lang="en-US" altLang="zh-CN" dirty="0" err="1"/>
              <a:t>ibmid</a:t>
            </a:r>
            <a:r>
              <a:rPr lang="en-US" altLang="zh-CN" dirty="0"/>
              <a:t>-client-spring-boot-starter</a:t>
            </a:r>
            <a:r>
              <a:rPr lang="zh-CN" altLang="en-US" dirty="0"/>
              <a:t>帮助您的</a:t>
            </a:r>
            <a:r>
              <a:rPr lang="en-US" altLang="zh-CN" dirty="0"/>
              <a:t>spring</a:t>
            </a:r>
            <a:r>
              <a:rPr lang="zh-CN" altLang="en-US" dirty="0"/>
              <a:t> </a:t>
            </a:r>
            <a:r>
              <a:rPr lang="en-US" altLang="zh-CN" dirty="0"/>
              <a:t>boot</a:t>
            </a:r>
            <a:r>
              <a:rPr lang="zh-CN" altLang="en-US" dirty="0"/>
              <a:t>应用成为</a:t>
            </a:r>
            <a:r>
              <a:rPr lang="en-US" altLang="zh-CN" dirty="0"/>
              <a:t>IBM</a:t>
            </a:r>
            <a:r>
              <a:rPr lang="zh-CN" altLang="en-US" dirty="0"/>
              <a:t> </a:t>
            </a:r>
            <a:r>
              <a:rPr lang="en-US" altLang="zh-CN" dirty="0"/>
              <a:t>ID </a:t>
            </a:r>
            <a:r>
              <a:rPr lang="en-US" altLang="zh-CN" dirty="0" err="1"/>
              <a:t>Oauth</a:t>
            </a:r>
            <a:r>
              <a:rPr lang="en-US" altLang="zh-CN" dirty="0"/>
              <a:t> client</a:t>
            </a:r>
            <a:r>
              <a:rPr lang="zh-CN" altLang="en-US" dirty="0"/>
              <a:t>。</a:t>
            </a:r>
            <a:endParaRPr kumimoji="1" lang="zh-CN" altLang="en-US" dirty="0"/>
          </a:p>
        </p:txBody>
      </p:sp>
    </p:spTree>
    <p:extLst>
      <p:ext uri="{BB962C8B-B14F-4D97-AF65-F5344CB8AC3E}">
        <p14:creationId xmlns:p14="http://schemas.microsoft.com/office/powerpoint/2010/main" val="3595265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167F1D6-F8A8-494D-B545-EE1C43E186AB}"/>
              </a:ext>
            </a:extLst>
          </p:cNvPr>
          <p:cNvSpPr/>
          <p:nvPr/>
        </p:nvSpPr>
        <p:spPr>
          <a:xfrm>
            <a:off x="346299" y="332969"/>
            <a:ext cx="2969083" cy="461665"/>
          </a:xfrm>
          <a:prstGeom prst="rect">
            <a:avLst/>
          </a:prstGeom>
        </p:spPr>
        <p:txBody>
          <a:bodyPr wrap="none">
            <a:spAutoFit/>
          </a:bodyPr>
          <a:lstStyle/>
          <a:p>
            <a:r>
              <a:rPr kumimoji="1" lang="en-US" altLang="zh-CN" sz="2400" dirty="0"/>
              <a:t>Ram Guards</a:t>
            </a:r>
            <a:r>
              <a:rPr kumimoji="1" lang="zh-CN" altLang="en-US" sz="2400" dirty="0"/>
              <a:t>的实现</a:t>
            </a:r>
            <a:endParaRPr kumimoji="1" lang="en-US" altLang="zh-CN" sz="2400" dirty="0"/>
          </a:p>
        </p:txBody>
      </p:sp>
      <p:sp>
        <p:nvSpPr>
          <p:cNvPr id="5" name="文本框 4">
            <a:extLst>
              <a:ext uri="{FF2B5EF4-FFF2-40B4-BE49-F238E27FC236}">
                <a16:creationId xmlns:a16="http://schemas.microsoft.com/office/drawing/2014/main" id="{48C6AD70-8101-BA41-A2A6-603E59DA1040}"/>
              </a:ext>
            </a:extLst>
          </p:cNvPr>
          <p:cNvSpPr txBox="1"/>
          <p:nvPr/>
        </p:nvSpPr>
        <p:spPr>
          <a:xfrm>
            <a:off x="262758" y="1355834"/>
            <a:ext cx="11319641" cy="2862322"/>
          </a:xfrm>
          <a:prstGeom prst="rect">
            <a:avLst/>
          </a:prstGeom>
          <a:noFill/>
        </p:spPr>
        <p:txBody>
          <a:bodyPr wrap="square" rtlCol="0">
            <a:spAutoFit/>
          </a:bodyPr>
          <a:lstStyle/>
          <a:p>
            <a:r>
              <a:rPr kumimoji="1" lang="en-US" altLang="zh-CN" dirty="0"/>
              <a:t>Ram Guards</a:t>
            </a:r>
            <a:r>
              <a:rPr kumimoji="1" lang="zh-CN" altLang="en-US" dirty="0"/>
              <a:t>使用</a:t>
            </a:r>
            <a:r>
              <a:rPr kumimoji="1" lang="en-US" altLang="zh-CN" dirty="0"/>
              <a:t>spring</a:t>
            </a:r>
            <a:r>
              <a:rPr kumimoji="1" lang="zh-CN" altLang="en-US" dirty="0"/>
              <a:t> </a:t>
            </a:r>
            <a:r>
              <a:rPr kumimoji="1" lang="en-US" altLang="zh-CN" dirty="0"/>
              <a:t>security</a:t>
            </a:r>
            <a:r>
              <a:rPr kumimoji="1" lang="zh-CN" altLang="en-US" dirty="0"/>
              <a:t>实现，</a:t>
            </a:r>
            <a:r>
              <a:rPr kumimoji="1" lang="en-US" altLang="zh-CN" dirty="0"/>
              <a:t>Ram Guards</a:t>
            </a:r>
            <a:r>
              <a:rPr kumimoji="1" lang="zh-CN" altLang="en-US" dirty="0"/>
              <a:t>就是一个实现了</a:t>
            </a:r>
            <a:r>
              <a:rPr kumimoji="1" lang="en-US" altLang="zh-CN" dirty="0"/>
              <a:t>password</a:t>
            </a:r>
            <a:r>
              <a:rPr kumimoji="1" lang="zh-CN" altLang="en-US" dirty="0"/>
              <a:t> </a:t>
            </a:r>
            <a:r>
              <a:rPr kumimoji="1" lang="en-US" altLang="zh-CN" dirty="0"/>
              <a:t>grant</a:t>
            </a:r>
            <a:r>
              <a:rPr kumimoji="1" lang="zh-CN" altLang="en-US" dirty="0"/>
              <a:t> </a:t>
            </a:r>
            <a:r>
              <a:rPr kumimoji="1" lang="en-US" altLang="zh-CN" dirty="0"/>
              <a:t>type</a:t>
            </a:r>
            <a:r>
              <a:rPr kumimoji="1" lang="zh-CN" altLang="en-US" dirty="0"/>
              <a:t>的</a:t>
            </a:r>
            <a:r>
              <a:rPr kumimoji="1" lang="en-US" altLang="zh-CN" dirty="0" err="1"/>
              <a:t>oauth</a:t>
            </a:r>
            <a:r>
              <a:rPr kumimoji="1" lang="zh-CN" altLang="en-US" dirty="0"/>
              <a:t> </a:t>
            </a:r>
            <a:r>
              <a:rPr kumimoji="1" lang="en-US" altLang="zh-CN" dirty="0"/>
              <a:t>server</a:t>
            </a:r>
            <a:r>
              <a:rPr kumimoji="1" lang="zh-CN" altLang="en-US" dirty="0"/>
              <a:t>。</a:t>
            </a:r>
            <a:endParaRPr kumimoji="1" lang="en-US" altLang="zh-CN" dirty="0"/>
          </a:p>
          <a:p>
            <a:endParaRPr kumimoji="1" lang="en-US" altLang="zh-CN" dirty="0"/>
          </a:p>
          <a:p>
            <a:r>
              <a:rPr kumimoji="1" lang="en-US" altLang="zh-CN" dirty="0"/>
              <a:t>Ram Guards</a:t>
            </a:r>
            <a:r>
              <a:rPr kumimoji="1" lang="zh-CN" altLang="en-US" dirty="0"/>
              <a:t>并提供了接口，您可以使用</a:t>
            </a:r>
            <a:r>
              <a:rPr kumimoji="1" lang="en-US" altLang="zh-CN" dirty="0" err="1"/>
              <a:t>esw</a:t>
            </a:r>
            <a:r>
              <a:rPr kumimoji="1" lang="zh-CN" altLang="en-US" dirty="0"/>
              <a:t>的</a:t>
            </a:r>
            <a:r>
              <a:rPr kumimoji="1" lang="en-US" altLang="zh-CN" dirty="0"/>
              <a:t>ram</a:t>
            </a:r>
            <a:r>
              <a:rPr kumimoji="1" lang="zh-CN" altLang="en-US" dirty="0"/>
              <a:t>系统来管理您的权限，也可以自己实现您的</a:t>
            </a:r>
            <a:r>
              <a:rPr lang="en-US" altLang="zh-CN" dirty="0"/>
              <a:t>Authorities-Roles-Details</a:t>
            </a:r>
            <a:r>
              <a:rPr kumimoji="1" lang="zh-CN" altLang="en-US" dirty="0"/>
              <a:t>权限系统，通过</a:t>
            </a:r>
            <a:r>
              <a:rPr kumimoji="1" lang="en-US" altLang="zh-CN" dirty="0"/>
              <a:t>rest</a:t>
            </a:r>
            <a:r>
              <a:rPr kumimoji="1" lang="zh-CN" altLang="en-US" dirty="0"/>
              <a:t>的方式来管理。</a:t>
            </a:r>
            <a:endParaRPr kumimoji="1" lang="en-US" altLang="zh-CN" dirty="0"/>
          </a:p>
          <a:p>
            <a:endParaRPr kumimoji="1" lang="en-US" altLang="zh-CN" dirty="0"/>
          </a:p>
          <a:p>
            <a:r>
              <a:rPr kumimoji="1" lang="en-US" altLang="zh-CN" dirty="0"/>
              <a:t>Ram Guards</a:t>
            </a:r>
            <a:r>
              <a:rPr kumimoji="1" lang="zh-CN" altLang="en-US" dirty="0"/>
              <a:t>使用</a:t>
            </a:r>
            <a:r>
              <a:rPr kumimoji="1" lang="en-US" altLang="zh-CN" dirty="0"/>
              <a:t>JWE</a:t>
            </a:r>
            <a:r>
              <a:rPr kumimoji="1" lang="zh-CN" altLang="en-US" dirty="0"/>
              <a:t>来保证</a:t>
            </a:r>
            <a:r>
              <a:rPr kumimoji="1" lang="en-US" altLang="zh-CN" dirty="0"/>
              <a:t>token</a:t>
            </a:r>
            <a:r>
              <a:rPr kumimoji="1" lang="zh-CN" altLang="en-US" dirty="0"/>
              <a:t>在传输过程中的安全性，依托于</a:t>
            </a:r>
            <a:r>
              <a:rPr kumimoji="1" lang="en-US" altLang="zh-CN" dirty="0"/>
              <a:t>JWE </a:t>
            </a:r>
            <a:r>
              <a:rPr kumimoji="1" lang="zh-CN" altLang="en-US" dirty="0"/>
              <a:t>自解析的特性，</a:t>
            </a:r>
            <a:r>
              <a:rPr kumimoji="1" lang="en-US" altLang="zh-CN" dirty="0"/>
              <a:t>Ram Guards </a:t>
            </a:r>
            <a:r>
              <a:rPr kumimoji="1" lang="zh-CN" altLang="en-US" dirty="0"/>
              <a:t>无需配置数据库来存储验证</a:t>
            </a:r>
            <a:r>
              <a:rPr kumimoji="1" lang="en-US" altLang="zh-CN" dirty="0"/>
              <a:t>token</a:t>
            </a:r>
            <a:r>
              <a:rPr kumimoji="1" lang="zh-CN" altLang="en-US" dirty="0"/>
              <a:t>，也无需通过网络请求来验证</a:t>
            </a:r>
            <a:r>
              <a:rPr kumimoji="1" lang="en-US" altLang="zh-CN" dirty="0"/>
              <a:t>token</a:t>
            </a:r>
            <a:r>
              <a:rPr kumimoji="1" lang="zh-CN" altLang="en-US" dirty="0"/>
              <a:t>。</a:t>
            </a:r>
            <a:endParaRPr kumimoji="1" lang="en-US" altLang="zh-CN" dirty="0"/>
          </a:p>
          <a:p>
            <a:endParaRPr kumimoji="1" lang="en-US" altLang="zh-CN" dirty="0"/>
          </a:p>
          <a:p>
            <a:r>
              <a:rPr kumimoji="1" lang="en-US" altLang="zh-CN" dirty="0"/>
              <a:t>Ram Guards</a:t>
            </a:r>
            <a:r>
              <a:rPr kumimoji="1" lang="zh-CN" altLang="en-US" dirty="0"/>
              <a:t>使用</a:t>
            </a:r>
            <a:r>
              <a:rPr kumimoji="1" lang="en-US" altLang="zh-CN" dirty="0" err="1"/>
              <a:t>redis</a:t>
            </a:r>
            <a:r>
              <a:rPr kumimoji="1" lang="zh-CN" altLang="en-US" dirty="0"/>
              <a:t>来缓存</a:t>
            </a:r>
            <a:r>
              <a:rPr kumimoji="1" lang="en-US" altLang="zh-CN" dirty="0"/>
              <a:t>token</a:t>
            </a:r>
            <a:r>
              <a:rPr kumimoji="1" lang="zh-CN" altLang="en-US" dirty="0"/>
              <a:t>，以加快系统的访问速度。</a:t>
            </a:r>
            <a:endParaRPr kumimoji="1" lang="en-US" altLang="zh-CN" dirty="0"/>
          </a:p>
          <a:p>
            <a:endParaRPr kumimoji="1" lang="zh-CN" altLang="en-US" dirty="0"/>
          </a:p>
        </p:txBody>
      </p:sp>
    </p:spTree>
    <p:extLst>
      <p:ext uri="{BB962C8B-B14F-4D97-AF65-F5344CB8AC3E}">
        <p14:creationId xmlns:p14="http://schemas.microsoft.com/office/powerpoint/2010/main" val="1361959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638B4D0-FC1E-DD4B-B5D3-EE5007705ECE}"/>
              </a:ext>
            </a:extLst>
          </p:cNvPr>
          <p:cNvSpPr/>
          <p:nvPr/>
        </p:nvSpPr>
        <p:spPr>
          <a:xfrm>
            <a:off x="346299" y="332969"/>
            <a:ext cx="3584636" cy="461665"/>
          </a:xfrm>
          <a:prstGeom prst="rect">
            <a:avLst/>
          </a:prstGeom>
        </p:spPr>
        <p:txBody>
          <a:bodyPr wrap="none">
            <a:spAutoFit/>
          </a:bodyPr>
          <a:lstStyle/>
          <a:p>
            <a:r>
              <a:rPr kumimoji="1" lang="en-US" altLang="zh-CN" sz="2400" dirty="0"/>
              <a:t>Ram Guards</a:t>
            </a:r>
            <a:r>
              <a:rPr kumimoji="1" lang="zh-CN" altLang="en-US" sz="2400" dirty="0"/>
              <a:t>的使用场景</a:t>
            </a:r>
            <a:endParaRPr kumimoji="1" lang="en-US" altLang="zh-CN" sz="2400" dirty="0"/>
          </a:p>
        </p:txBody>
      </p:sp>
      <p:sp>
        <p:nvSpPr>
          <p:cNvPr id="5" name="矩形 4">
            <a:extLst>
              <a:ext uri="{FF2B5EF4-FFF2-40B4-BE49-F238E27FC236}">
                <a16:creationId xmlns:a16="http://schemas.microsoft.com/office/drawing/2014/main" id="{91928A77-C626-4146-9A14-B49BED6F55B4}"/>
              </a:ext>
            </a:extLst>
          </p:cNvPr>
          <p:cNvSpPr/>
          <p:nvPr/>
        </p:nvSpPr>
        <p:spPr>
          <a:xfrm>
            <a:off x="346299" y="1066827"/>
            <a:ext cx="10374253" cy="5632311"/>
          </a:xfrm>
          <a:prstGeom prst="rect">
            <a:avLst/>
          </a:prstGeom>
        </p:spPr>
        <p:txBody>
          <a:bodyPr wrap="square">
            <a:spAutoFit/>
          </a:bodyPr>
          <a:lstStyle/>
          <a:p>
            <a:r>
              <a:rPr lang="en-US" altLang="zh-CN" dirty="0" err="1"/>
              <a:t>ibmid</a:t>
            </a:r>
            <a:r>
              <a:rPr lang="en-US" altLang="zh-CN" dirty="0"/>
              <a:t>-resource-server-spring-boot-starter</a:t>
            </a:r>
            <a:r>
              <a:rPr lang="zh-CN" altLang="en-US" dirty="0"/>
              <a:t>可以脱离</a:t>
            </a:r>
            <a:r>
              <a:rPr lang="en-US" altLang="zh-CN" dirty="0"/>
              <a:t>Ram Guards</a:t>
            </a:r>
            <a:r>
              <a:rPr lang="zh-CN" altLang="en-US" dirty="0"/>
              <a:t>使用，如果您的应用是一个</a:t>
            </a:r>
            <a:r>
              <a:rPr lang="en-US" altLang="zh-CN" dirty="0"/>
              <a:t>spring</a:t>
            </a:r>
            <a:r>
              <a:rPr lang="zh-CN" altLang="en-US" dirty="0"/>
              <a:t> </a:t>
            </a:r>
            <a:r>
              <a:rPr lang="en-US" altLang="zh-CN" dirty="0"/>
              <a:t>boot</a:t>
            </a:r>
            <a:r>
              <a:rPr lang="zh-CN" altLang="en-US" dirty="0"/>
              <a:t>应用，并且想要接入</a:t>
            </a:r>
            <a:r>
              <a:rPr lang="en-US" altLang="zh-CN" dirty="0"/>
              <a:t>IBM</a:t>
            </a:r>
            <a:r>
              <a:rPr lang="zh-CN" altLang="en-US" dirty="0"/>
              <a:t> </a:t>
            </a:r>
            <a:r>
              <a:rPr lang="en-US" altLang="zh-CN" dirty="0"/>
              <a:t>ID</a:t>
            </a:r>
            <a:r>
              <a:rPr lang="zh-CN" altLang="en-US" dirty="0"/>
              <a:t> </a:t>
            </a:r>
            <a:r>
              <a:rPr lang="en-US" altLang="zh-CN" dirty="0" err="1"/>
              <a:t>oidc</a:t>
            </a:r>
            <a:r>
              <a:rPr lang="zh-CN" altLang="en-US" dirty="0"/>
              <a:t>的保护成为一个</a:t>
            </a:r>
            <a:r>
              <a:rPr lang="en-US" altLang="zh-CN" dirty="0"/>
              <a:t>resource</a:t>
            </a:r>
            <a:r>
              <a:rPr lang="zh-CN" altLang="en-US" dirty="0"/>
              <a:t> </a:t>
            </a:r>
            <a:r>
              <a:rPr lang="en-US" altLang="zh-CN" dirty="0"/>
              <a:t>server</a:t>
            </a:r>
            <a:r>
              <a:rPr lang="zh-CN" altLang="en-US" dirty="0"/>
              <a:t>（只有</a:t>
            </a:r>
            <a:r>
              <a:rPr lang="en-US" altLang="zh-CN" dirty="0" err="1"/>
              <a:t>api</a:t>
            </a:r>
            <a:r>
              <a:rPr lang="zh-CN" altLang="en-US" dirty="0"/>
              <a:t>），您就可以使用</a:t>
            </a:r>
            <a:r>
              <a:rPr lang="en-US" altLang="zh-CN" dirty="0" err="1"/>
              <a:t>ibmid</a:t>
            </a:r>
            <a:r>
              <a:rPr lang="en-US" altLang="zh-CN" dirty="0"/>
              <a:t>-resource-server-spring-boot-starter</a:t>
            </a:r>
            <a:r>
              <a:rPr lang="zh-CN" altLang="en-US" dirty="0"/>
              <a:t>，并获得用户的</a:t>
            </a:r>
            <a:r>
              <a:rPr lang="en-US" altLang="zh-CN" dirty="0"/>
              <a:t>IBM</a:t>
            </a:r>
            <a:r>
              <a:rPr lang="zh-CN" altLang="en-US" dirty="0"/>
              <a:t> </a:t>
            </a:r>
            <a:r>
              <a:rPr lang="en-US" altLang="zh-CN" dirty="0"/>
              <a:t>ID</a:t>
            </a:r>
            <a:r>
              <a:rPr lang="zh-CN" altLang="en-US" dirty="0"/>
              <a:t> </a:t>
            </a:r>
            <a:r>
              <a:rPr lang="en-US" altLang="zh-CN" dirty="0"/>
              <a:t>profile</a:t>
            </a:r>
            <a:r>
              <a:rPr lang="zh-CN" altLang="en-US" dirty="0"/>
              <a:t>，同时</a:t>
            </a:r>
            <a:r>
              <a:rPr lang="en-US" altLang="zh-CN" dirty="0" err="1"/>
              <a:t>ibmid</a:t>
            </a:r>
            <a:r>
              <a:rPr lang="en-US" altLang="zh-CN" dirty="0"/>
              <a:t>-resource-server-spring-boot-starter</a:t>
            </a:r>
            <a:r>
              <a:rPr lang="zh-CN" altLang="en-US" dirty="0"/>
              <a:t>也支持</a:t>
            </a:r>
            <a:r>
              <a:rPr lang="en-US" altLang="zh-CN" dirty="0"/>
              <a:t>system</a:t>
            </a:r>
            <a:r>
              <a:rPr lang="zh-CN" altLang="en-US" dirty="0"/>
              <a:t> </a:t>
            </a:r>
            <a:r>
              <a:rPr lang="en-US" altLang="zh-CN" dirty="0"/>
              <a:t>call</a:t>
            </a:r>
            <a:r>
              <a:rPr lang="zh-CN" altLang="en-US" dirty="0"/>
              <a:t>模式。</a:t>
            </a:r>
            <a:endParaRPr lang="en-US" altLang="zh-CN" dirty="0"/>
          </a:p>
          <a:p>
            <a:endParaRPr lang="en-US" altLang="zh-CN" dirty="0"/>
          </a:p>
          <a:p>
            <a:r>
              <a:rPr lang="en-US" altLang="zh-CN" dirty="0" err="1"/>
              <a:t>ibmid</a:t>
            </a:r>
            <a:r>
              <a:rPr lang="en-US" altLang="zh-CN" dirty="0"/>
              <a:t>-client-spring-boot-starter</a:t>
            </a:r>
            <a:r>
              <a:rPr lang="zh-CN" altLang="en-US" dirty="0"/>
              <a:t>也可以脱离</a:t>
            </a:r>
            <a:r>
              <a:rPr lang="en-US" altLang="zh-CN" dirty="0"/>
              <a:t>Ram Guards</a:t>
            </a:r>
            <a:r>
              <a:rPr lang="zh-CN" altLang="en-US" dirty="0"/>
              <a:t>使用，如果您的应用是一个</a:t>
            </a:r>
            <a:r>
              <a:rPr lang="en-US" altLang="zh-CN" dirty="0"/>
              <a:t>spring</a:t>
            </a:r>
            <a:r>
              <a:rPr lang="zh-CN" altLang="en-US" dirty="0"/>
              <a:t> </a:t>
            </a:r>
            <a:r>
              <a:rPr lang="en-US" altLang="zh-CN" dirty="0"/>
              <a:t>boot</a:t>
            </a:r>
            <a:r>
              <a:rPr lang="zh-CN" altLang="en-US" dirty="0"/>
              <a:t>应用，并且想要接入</a:t>
            </a:r>
            <a:r>
              <a:rPr lang="en-US" altLang="zh-CN" dirty="0"/>
              <a:t>IBM</a:t>
            </a:r>
            <a:r>
              <a:rPr lang="zh-CN" altLang="en-US" dirty="0"/>
              <a:t> </a:t>
            </a:r>
            <a:r>
              <a:rPr lang="en-US" altLang="zh-CN" dirty="0"/>
              <a:t>ID</a:t>
            </a:r>
            <a:r>
              <a:rPr lang="zh-CN" altLang="en-US" dirty="0"/>
              <a:t> </a:t>
            </a:r>
            <a:r>
              <a:rPr lang="en-US" altLang="zh-CN" dirty="0" err="1"/>
              <a:t>oidc</a:t>
            </a:r>
            <a:r>
              <a:rPr lang="zh-CN" altLang="en-US" dirty="0"/>
              <a:t>的保护成为一个</a:t>
            </a:r>
            <a:r>
              <a:rPr lang="en-US" altLang="zh-CN" dirty="0"/>
              <a:t>client</a:t>
            </a:r>
            <a:r>
              <a:rPr lang="zh-CN" altLang="en-US" dirty="0"/>
              <a:t>（包括</a:t>
            </a:r>
            <a:r>
              <a:rPr lang="en-US" altLang="zh-CN" dirty="0" err="1"/>
              <a:t>api</a:t>
            </a:r>
            <a:r>
              <a:rPr lang="zh-CN" altLang="en-US" dirty="0"/>
              <a:t>和</a:t>
            </a:r>
            <a:r>
              <a:rPr lang="en-US" altLang="zh-CN" dirty="0"/>
              <a:t>front</a:t>
            </a:r>
            <a:r>
              <a:rPr lang="zh-CN" altLang="en-US" dirty="0"/>
              <a:t> </a:t>
            </a:r>
            <a:r>
              <a:rPr lang="en-US" altLang="zh-CN" dirty="0"/>
              <a:t>end</a:t>
            </a:r>
            <a:r>
              <a:rPr lang="zh-CN" altLang="en-US" dirty="0"/>
              <a:t>，使用授权码模式），您就可以使用</a:t>
            </a:r>
            <a:r>
              <a:rPr lang="en-US" altLang="zh-CN" dirty="0" err="1"/>
              <a:t>ibmid</a:t>
            </a:r>
            <a:r>
              <a:rPr lang="en-US" altLang="zh-CN" dirty="0"/>
              <a:t>-client-spring-boot-starter</a:t>
            </a:r>
            <a:r>
              <a:rPr lang="zh-CN" altLang="en-US" dirty="0"/>
              <a:t>。</a:t>
            </a:r>
            <a:endParaRPr lang="en-US" altLang="zh-CN" dirty="0"/>
          </a:p>
          <a:p>
            <a:endParaRPr lang="en-US" altLang="zh-CN" dirty="0"/>
          </a:p>
          <a:p>
            <a:r>
              <a:rPr lang="en-US" altLang="zh-CN" dirty="0"/>
              <a:t>ram-guards-authorization-server-spring-boot-starter</a:t>
            </a:r>
            <a:r>
              <a:rPr lang="zh-CN" altLang="en-US" dirty="0"/>
              <a:t>帮助您的应用成为一个</a:t>
            </a:r>
            <a:r>
              <a:rPr lang="en-US" altLang="zh-CN" dirty="0"/>
              <a:t>ram-guards-authorization-server</a:t>
            </a:r>
            <a:r>
              <a:rPr lang="zh-CN" altLang="en-US" dirty="0"/>
              <a:t>，如果您的应用需要一个权限管理系统，无论您的应用是否是微服务架构，</a:t>
            </a:r>
            <a:r>
              <a:rPr lang="en-US" altLang="zh-CN" dirty="0"/>
              <a:t> ram-guards-authorization-server</a:t>
            </a:r>
            <a:r>
              <a:rPr lang="zh-CN" altLang="en-US" dirty="0"/>
              <a:t>都可以担此重任，并提供一个</a:t>
            </a:r>
            <a:r>
              <a:rPr lang="en-US" altLang="zh-CN" dirty="0"/>
              <a:t>JWE</a:t>
            </a:r>
            <a:r>
              <a:rPr lang="zh-CN" altLang="en-US" dirty="0"/>
              <a:t>的</a:t>
            </a:r>
            <a:r>
              <a:rPr lang="en-US" altLang="zh-CN" dirty="0"/>
              <a:t>token</a:t>
            </a:r>
            <a:r>
              <a:rPr lang="zh-CN" altLang="en-US" dirty="0"/>
              <a:t>，您的应用无论什么语言，都可以解析此</a:t>
            </a:r>
            <a:r>
              <a:rPr lang="en-US" altLang="zh-CN" dirty="0"/>
              <a:t>JWE</a:t>
            </a:r>
            <a:r>
              <a:rPr lang="zh-CN" altLang="en-US" dirty="0"/>
              <a:t> </a:t>
            </a:r>
            <a:r>
              <a:rPr lang="en-US" altLang="zh-CN" dirty="0"/>
              <a:t>token</a:t>
            </a:r>
            <a:r>
              <a:rPr lang="zh-CN" altLang="en-US" dirty="0"/>
              <a:t>。</a:t>
            </a:r>
            <a:endParaRPr lang="en-US" altLang="zh-CN" dirty="0"/>
          </a:p>
          <a:p>
            <a:endParaRPr lang="en-US" altLang="zh-CN" dirty="0"/>
          </a:p>
          <a:p>
            <a:r>
              <a:rPr lang="en-US" altLang="zh-CN" dirty="0"/>
              <a:t>ram-guards-resource-server-spring-boot-starter</a:t>
            </a:r>
            <a:r>
              <a:rPr lang="zh-CN" altLang="en-US" dirty="0"/>
              <a:t>帮助您的应用成为一个验证</a:t>
            </a:r>
            <a:r>
              <a:rPr lang="en-US" altLang="zh-CN" dirty="0"/>
              <a:t>ram-guards</a:t>
            </a:r>
            <a:r>
              <a:rPr lang="zh-CN" altLang="en-US" dirty="0"/>
              <a:t> </a:t>
            </a:r>
            <a:r>
              <a:rPr lang="en-US" altLang="zh-CN" dirty="0"/>
              <a:t>token</a:t>
            </a:r>
            <a:r>
              <a:rPr lang="zh-CN" altLang="en-US" dirty="0"/>
              <a:t>的</a:t>
            </a:r>
            <a:r>
              <a:rPr lang="en-US" altLang="zh-CN" dirty="0"/>
              <a:t>resource-server</a:t>
            </a:r>
            <a:r>
              <a:rPr lang="zh-CN" altLang="en-US" dirty="0"/>
              <a:t>，帮助您的</a:t>
            </a:r>
            <a:r>
              <a:rPr lang="en-US" altLang="zh-CN" dirty="0"/>
              <a:t>spring</a:t>
            </a:r>
            <a:r>
              <a:rPr lang="zh-CN" altLang="en-US" dirty="0"/>
              <a:t> </a:t>
            </a:r>
            <a:r>
              <a:rPr lang="en-US" altLang="zh-CN" dirty="0"/>
              <a:t>boot</a:t>
            </a:r>
            <a:r>
              <a:rPr lang="zh-CN" altLang="en-US" dirty="0"/>
              <a:t>应用快速接入</a:t>
            </a:r>
            <a:r>
              <a:rPr lang="en-US" altLang="zh-CN" dirty="0"/>
              <a:t>Ram Guards</a:t>
            </a:r>
            <a:r>
              <a:rPr lang="zh-CN" altLang="en-US" dirty="0"/>
              <a:t>，解析和验证用户的权限。</a:t>
            </a:r>
            <a:endParaRPr lang="en-US" altLang="zh-CN" dirty="0"/>
          </a:p>
          <a:p>
            <a:endParaRPr lang="en-US" altLang="zh-CN" dirty="0"/>
          </a:p>
          <a:p>
            <a:r>
              <a:rPr lang="en-US" altLang="zh-CN" dirty="0"/>
              <a:t>ram-guards-</a:t>
            </a:r>
            <a:r>
              <a:rPr lang="en-US" altLang="zh-CN" dirty="0" err="1"/>
              <a:t>zuul</a:t>
            </a:r>
            <a:r>
              <a:rPr lang="en-US" altLang="zh-CN" dirty="0"/>
              <a:t>-</a:t>
            </a:r>
            <a:r>
              <a:rPr lang="en-US" altLang="zh-CN" dirty="0" err="1"/>
              <a:t>esw</a:t>
            </a:r>
            <a:r>
              <a:rPr lang="en-US" altLang="zh-CN" dirty="0"/>
              <a:t>-provider-spring-cloud-starter</a:t>
            </a:r>
            <a:r>
              <a:rPr lang="zh-CN" altLang="en-US" dirty="0"/>
              <a:t>专为</a:t>
            </a:r>
            <a:r>
              <a:rPr lang="en-US" altLang="zh-CN" dirty="0"/>
              <a:t>spring</a:t>
            </a:r>
            <a:r>
              <a:rPr lang="zh-CN" altLang="en-US" dirty="0"/>
              <a:t> </a:t>
            </a:r>
            <a:r>
              <a:rPr lang="en-US" altLang="zh-CN" dirty="0"/>
              <a:t>cloud</a:t>
            </a:r>
            <a:r>
              <a:rPr lang="zh-CN" altLang="en-US" dirty="0"/>
              <a:t> </a:t>
            </a:r>
            <a:r>
              <a:rPr lang="en-US" altLang="zh-CN" dirty="0" err="1"/>
              <a:t>netflix</a:t>
            </a:r>
            <a:r>
              <a:rPr lang="zh-CN" altLang="en-US" dirty="0"/>
              <a:t> </a:t>
            </a:r>
            <a:r>
              <a:rPr lang="en-US" altLang="zh-CN" dirty="0" err="1"/>
              <a:t>zuul</a:t>
            </a:r>
            <a:r>
              <a:rPr lang="zh-CN" altLang="en-US" dirty="0"/>
              <a:t>设计，提供一个</a:t>
            </a:r>
            <a:r>
              <a:rPr lang="en-US" altLang="zh-CN" dirty="0" err="1"/>
              <a:t>zuul</a:t>
            </a:r>
            <a:r>
              <a:rPr lang="zh-CN" altLang="en-US" dirty="0"/>
              <a:t> </a:t>
            </a:r>
            <a:r>
              <a:rPr lang="en-US" altLang="zh-CN" dirty="0"/>
              <a:t>routing</a:t>
            </a:r>
            <a:r>
              <a:rPr lang="zh-CN" altLang="en-US" dirty="0"/>
              <a:t> </a:t>
            </a:r>
            <a:r>
              <a:rPr lang="en-US" altLang="zh-CN" dirty="0"/>
              <a:t>filter</a:t>
            </a:r>
            <a:r>
              <a:rPr lang="zh-CN" altLang="en-US" dirty="0"/>
              <a:t>，对到达网关层的</a:t>
            </a:r>
            <a:r>
              <a:rPr lang="en-US" altLang="zh-CN" dirty="0"/>
              <a:t>request</a:t>
            </a:r>
            <a:r>
              <a:rPr lang="zh-CN" altLang="en-US" dirty="0"/>
              <a:t>进行重新包装，转发到相应的</a:t>
            </a:r>
            <a:r>
              <a:rPr lang="en-US" altLang="zh-CN" dirty="0"/>
              <a:t>ram-guards-authorization-server</a:t>
            </a:r>
            <a:r>
              <a:rPr lang="zh-CN" altLang="en-US" dirty="0"/>
              <a:t>和</a:t>
            </a:r>
            <a:r>
              <a:rPr lang="en-US" altLang="zh-CN" dirty="0"/>
              <a:t>ram-guards-resource-server</a:t>
            </a:r>
            <a:r>
              <a:rPr lang="zh-CN" altLang="en-US" dirty="0"/>
              <a:t>。</a:t>
            </a:r>
            <a:endParaRPr lang="en-US" altLang="zh-CN" dirty="0"/>
          </a:p>
        </p:txBody>
      </p:sp>
    </p:spTree>
    <p:extLst>
      <p:ext uri="{BB962C8B-B14F-4D97-AF65-F5344CB8AC3E}">
        <p14:creationId xmlns:p14="http://schemas.microsoft.com/office/powerpoint/2010/main" val="3316559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17CDCF1-B01A-7C43-8EE4-0583B86089A0}"/>
              </a:ext>
            </a:extLst>
          </p:cNvPr>
          <p:cNvSpPr/>
          <p:nvPr/>
        </p:nvSpPr>
        <p:spPr>
          <a:xfrm>
            <a:off x="2910672" y="2967335"/>
            <a:ext cx="6370655" cy="923330"/>
          </a:xfrm>
          <a:prstGeom prst="rect">
            <a:avLst/>
          </a:prstGeom>
        </p:spPr>
        <p:txBody>
          <a:bodyPr wrap="none">
            <a:spAutoFit/>
          </a:bodyPr>
          <a:lstStyle/>
          <a:p>
            <a:r>
              <a:rPr kumimoji="1" lang="en-US" altLang="zh-CN" sz="5400" b="1" dirty="0"/>
              <a:t>One more thing …</a:t>
            </a:r>
          </a:p>
        </p:txBody>
      </p:sp>
    </p:spTree>
    <p:extLst>
      <p:ext uri="{BB962C8B-B14F-4D97-AF65-F5344CB8AC3E}">
        <p14:creationId xmlns:p14="http://schemas.microsoft.com/office/powerpoint/2010/main" val="3332740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0B2CAE4-0E7A-6144-BC65-BDBBE81C2ED5}"/>
              </a:ext>
            </a:extLst>
          </p:cNvPr>
          <p:cNvSpPr txBox="1"/>
          <p:nvPr/>
        </p:nvSpPr>
        <p:spPr>
          <a:xfrm>
            <a:off x="262758" y="2144110"/>
            <a:ext cx="11319641" cy="1200329"/>
          </a:xfrm>
          <a:prstGeom prst="rect">
            <a:avLst/>
          </a:prstGeom>
          <a:noFill/>
        </p:spPr>
        <p:txBody>
          <a:bodyPr wrap="square" rtlCol="0">
            <a:spAutoFit/>
          </a:bodyPr>
          <a:lstStyle/>
          <a:p>
            <a:r>
              <a:rPr kumimoji="1" lang="en-US" altLang="zh-CN" dirty="0"/>
              <a:t>Ram Guards</a:t>
            </a:r>
            <a:r>
              <a:rPr kumimoji="1" lang="zh-CN" altLang="en-US" dirty="0"/>
              <a:t>现在已经支持</a:t>
            </a:r>
            <a:r>
              <a:rPr kumimoji="1" lang="en-US" altLang="zh-CN" dirty="0"/>
              <a:t>system</a:t>
            </a:r>
            <a:r>
              <a:rPr kumimoji="1" lang="zh-CN" altLang="en-US" dirty="0"/>
              <a:t> </a:t>
            </a:r>
            <a:r>
              <a:rPr kumimoji="1" lang="en-US" altLang="zh-CN" dirty="0"/>
              <a:t>call</a:t>
            </a:r>
            <a:r>
              <a:rPr kumimoji="1" lang="zh-CN" altLang="en-US" dirty="0"/>
              <a:t>，</a:t>
            </a:r>
            <a:r>
              <a:rPr kumimoji="1" lang="en-US" altLang="zh-CN" dirty="0"/>
              <a:t>system</a:t>
            </a:r>
            <a:r>
              <a:rPr kumimoji="1" lang="zh-CN" altLang="en-US" dirty="0"/>
              <a:t> </a:t>
            </a:r>
            <a:r>
              <a:rPr kumimoji="1" lang="en-US" altLang="zh-CN" dirty="0"/>
              <a:t>call</a:t>
            </a:r>
            <a:r>
              <a:rPr kumimoji="1" lang="zh-CN" altLang="en-US" dirty="0"/>
              <a:t>和</a:t>
            </a:r>
            <a:r>
              <a:rPr kumimoji="1" lang="en-US" altLang="zh-CN" dirty="0"/>
              <a:t>end</a:t>
            </a:r>
            <a:r>
              <a:rPr kumimoji="1" lang="zh-CN" altLang="en-US" dirty="0"/>
              <a:t> </a:t>
            </a:r>
            <a:r>
              <a:rPr kumimoji="1" lang="en-US" altLang="zh-CN" dirty="0"/>
              <a:t>user</a:t>
            </a:r>
            <a:r>
              <a:rPr kumimoji="1" lang="zh-CN" altLang="en-US" dirty="0"/>
              <a:t> </a:t>
            </a:r>
            <a:r>
              <a:rPr kumimoji="1" lang="en-US" altLang="zh-CN" dirty="0"/>
              <a:t>call</a:t>
            </a:r>
            <a:r>
              <a:rPr kumimoji="1" lang="zh-CN" altLang="en-US" dirty="0"/>
              <a:t>使用不同的认证模式，</a:t>
            </a:r>
            <a:r>
              <a:rPr kumimoji="1" lang="en-US" altLang="zh-CN" dirty="0"/>
              <a:t> system</a:t>
            </a:r>
            <a:r>
              <a:rPr kumimoji="1" lang="zh-CN" altLang="en-US" dirty="0"/>
              <a:t> </a:t>
            </a:r>
            <a:r>
              <a:rPr kumimoji="1" lang="en-US" altLang="zh-CN" dirty="0"/>
              <a:t>partner</a:t>
            </a:r>
            <a:r>
              <a:rPr kumimoji="1" lang="zh-CN" altLang="en-US" dirty="0"/>
              <a:t>在使用</a:t>
            </a:r>
            <a:r>
              <a:rPr kumimoji="1" lang="en-US" altLang="zh-CN" dirty="0"/>
              <a:t>Ram Guards</a:t>
            </a:r>
            <a:r>
              <a:rPr kumimoji="1" lang="zh-CN" altLang="en-US" dirty="0"/>
              <a:t>时需要先去</a:t>
            </a:r>
            <a:r>
              <a:rPr kumimoji="1" lang="en-US" altLang="zh-CN" dirty="0"/>
              <a:t>IBM</a:t>
            </a:r>
            <a:r>
              <a:rPr kumimoji="1" lang="zh-CN" altLang="en-US" dirty="0"/>
              <a:t> </a:t>
            </a:r>
            <a:r>
              <a:rPr kumimoji="1" lang="en-US" altLang="zh-CN" dirty="0"/>
              <a:t>ID</a:t>
            </a:r>
            <a:r>
              <a:rPr kumimoji="1" lang="zh-CN" altLang="en-US" dirty="0"/>
              <a:t>申请一个</a:t>
            </a:r>
            <a:r>
              <a:rPr lang="en-US" altLang="zh-CN" dirty="0" err="1"/>
              <a:t>client_credentials</a:t>
            </a:r>
            <a:r>
              <a:rPr lang="zh-CN" altLang="en-US" dirty="0"/>
              <a:t>的</a:t>
            </a:r>
            <a:r>
              <a:rPr lang="en-US" altLang="zh-CN" dirty="0"/>
              <a:t>access</a:t>
            </a:r>
            <a:r>
              <a:rPr lang="zh-CN" altLang="en-US" dirty="0"/>
              <a:t> </a:t>
            </a:r>
            <a:r>
              <a:rPr lang="en-US" altLang="zh-CN" dirty="0"/>
              <a:t>token</a:t>
            </a:r>
            <a:r>
              <a:rPr lang="zh-CN" altLang="en-US" dirty="0"/>
              <a:t>，</a:t>
            </a:r>
            <a:r>
              <a:rPr lang="en-US" altLang="zh-CN" dirty="0"/>
              <a:t> </a:t>
            </a:r>
            <a:r>
              <a:rPr lang="en-US" altLang="zh-CN" dirty="0" err="1"/>
              <a:t>ibmid</a:t>
            </a:r>
            <a:r>
              <a:rPr lang="en-US" altLang="zh-CN" dirty="0"/>
              <a:t>-resource-server-spring-boot-starter</a:t>
            </a:r>
            <a:r>
              <a:rPr lang="zh-CN" altLang="en-US" dirty="0"/>
              <a:t>会验证</a:t>
            </a:r>
            <a:r>
              <a:rPr lang="en-US" altLang="zh-CN" dirty="0" err="1"/>
              <a:t>client_credentials</a:t>
            </a:r>
            <a:r>
              <a:rPr lang="zh-CN" altLang="en-US" dirty="0"/>
              <a:t>的</a:t>
            </a:r>
            <a:r>
              <a:rPr lang="en-US" altLang="zh-CN" dirty="0"/>
              <a:t>access</a:t>
            </a:r>
            <a:r>
              <a:rPr lang="zh-CN" altLang="en-US" dirty="0"/>
              <a:t> </a:t>
            </a:r>
            <a:r>
              <a:rPr lang="en-US" altLang="zh-CN" dirty="0"/>
              <a:t>token</a:t>
            </a:r>
            <a:r>
              <a:rPr lang="zh-CN" altLang="en-US" dirty="0"/>
              <a:t>的合法性，之后会产生一个匿名的用户和</a:t>
            </a:r>
            <a:r>
              <a:rPr lang="en-US" altLang="zh-CN" dirty="0"/>
              <a:t>System-Partner</a:t>
            </a:r>
            <a:r>
              <a:rPr lang="zh-CN" altLang="en-US" dirty="0"/>
              <a:t>的权限，您可以使用此权限来控制</a:t>
            </a:r>
            <a:r>
              <a:rPr lang="en-US" altLang="zh-CN" dirty="0"/>
              <a:t>System-Partner</a:t>
            </a:r>
            <a:r>
              <a:rPr lang="zh-CN" altLang="en-US" dirty="0"/>
              <a:t>是否有权限进入您的</a:t>
            </a:r>
            <a:r>
              <a:rPr lang="en-US" altLang="zh-CN" dirty="0"/>
              <a:t>service</a:t>
            </a:r>
            <a:r>
              <a:rPr lang="zh-CN" altLang="en-US" dirty="0"/>
              <a:t> </a:t>
            </a:r>
            <a:r>
              <a:rPr lang="en-US" altLang="zh-CN" dirty="0"/>
              <a:t>endpoint</a:t>
            </a:r>
            <a:r>
              <a:rPr lang="zh-CN" altLang="en-US" dirty="0"/>
              <a:t>。</a:t>
            </a:r>
            <a:endParaRPr kumimoji="1" lang="zh-CN" altLang="en-US" dirty="0"/>
          </a:p>
        </p:txBody>
      </p:sp>
    </p:spTree>
    <p:extLst>
      <p:ext uri="{BB962C8B-B14F-4D97-AF65-F5344CB8AC3E}">
        <p14:creationId xmlns:p14="http://schemas.microsoft.com/office/powerpoint/2010/main" val="1077228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1028604-DC8B-F346-8475-9B32512123E6}"/>
              </a:ext>
            </a:extLst>
          </p:cNvPr>
          <p:cNvSpPr txBox="1"/>
          <p:nvPr/>
        </p:nvSpPr>
        <p:spPr>
          <a:xfrm>
            <a:off x="851338" y="578069"/>
            <a:ext cx="4456386" cy="523220"/>
          </a:xfrm>
          <a:prstGeom prst="rect">
            <a:avLst/>
          </a:prstGeom>
          <a:noFill/>
        </p:spPr>
        <p:txBody>
          <a:bodyPr wrap="square" rtlCol="0">
            <a:spAutoFit/>
          </a:bodyPr>
          <a:lstStyle/>
          <a:p>
            <a:r>
              <a:rPr kumimoji="1" lang="en-US" altLang="zh-CN" sz="2800" dirty="0"/>
              <a:t>Agenda</a:t>
            </a:r>
            <a:endParaRPr kumimoji="1" lang="zh-CN" altLang="en-US" sz="2800" dirty="0"/>
          </a:p>
        </p:txBody>
      </p:sp>
      <p:sp>
        <p:nvSpPr>
          <p:cNvPr id="5" name="文本框 4">
            <a:extLst>
              <a:ext uri="{FF2B5EF4-FFF2-40B4-BE49-F238E27FC236}">
                <a16:creationId xmlns:a16="http://schemas.microsoft.com/office/drawing/2014/main" id="{E95C0D00-1C96-CA4F-9005-406A59D3CC4C}"/>
              </a:ext>
            </a:extLst>
          </p:cNvPr>
          <p:cNvSpPr txBox="1"/>
          <p:nvPr/>
        </p:nvSpPr>
        <p:spPr>
          <a:xfrm>
            <a:off x="851338" y="1471448"/>
            <a:ext cx="7073462" cy="4893647"/>
          </a:xfrm>
          <a:prstGeom prst="rect">
            <a:avLst/>
          </a:prstGeom>
          <a:noFill/>
        </p:spPr>
        <p:txBody>
          <a:bodyPr wrap="square" rtlCol="0">
            <a:spAutoFit/>
          </a:bodyPr>
          <a:lstStyle/>
          <a:p>
            <a:pPr marL="342900" indent="-342900">
              <a:buFontTx/>
              <a:buChar char="-"/>
            </a:pPr>
            <a:r>
              <a:rPr kumimoji="1" lang="zh-CN" altLang="en-US" sz="2400" dirty="0"/>
              <a:t>认证与授权</a:t>
            </a:r>
            <a:endParaRPr kumimoji="1" lang="en-US" altLang="zh-CN" sz="2400" dirty="0"/>
          </a:p>
          <a:p>
            <a:endParaRPr kumimoji="1" lang="zh-CN" altLang="en-US" sz="2400" dirty="0"/>
          </a:p>
          <a:p>
            <a:pPr marL="342900" indent="-342900">
              <a:buFontTx/>
              <a:buChar char="-"/>
            </a:pPr>
            <a:r>
              <a:rPr kumimoji="1" lang="en-US" altLang="zh-CN" sz="2400" dirty="0"/>
              <a:t>Oauth2</a:t>
            </a:r>
            <a:r>
              <a:rPr kumimoji="1" lang="zh-CN" altLang="en-US" sz="2400" dirty="0"/>
              <a:t>、</a:t>
            </a:r>
            <a:r>
              <a:rPr kumimoji="1" lang="en-US" altLang="zh-CN" sz="2400" dirty="0"/>
              <a:t>OIDC</a:t>
            </a:r>
            <a:r>
              <a:rPr kumimoji="1" lang="zh-CN" altLang="en-US" sz="2400" dirty="0"/>
              <a:t>、</a:t>
            </a:r>
            <a:r>
              <a:rPr kumimoji="1" lang="en-US" altLang="zh-CN" sz="2400" dirty="0"/>
              <a:t>JWT</a:t>
            </a:r>
          </a:p>
          <a:p>
            <a:endParaRPr kumimoji="1" lang="en-US" altLang="zh-CN" sz="2400" dirty="0"/>
          </a:p>
          <a:p>
            <a:pPr marL="342900" indent="-342900">
              <a:buFontTx/>
              <a:buChar char="-"/>
            </a:pPr>
            <a:r>
              <a:rPr kumimoji="1" lang="zh-CN" altLang="en-US" sz="2400" dirty="0"/>
              <a:t>微服务场景会为认证和授权带来哪些问题</a:t>
            </a:r>
            <a:endParaRPr kumimoji="1" lang="en-US" altLang="zh-CN" sz="2400" dirty="0"/>
          </a:p>
          <a:p>
            <a:endParaRPr kumimoji="1" lang="zh-CN" altLang="en-US" sz="2400" dirty="0"/>
          </a:p>
          <a:p>
            <a:pPr marL="342900" indent="-342900">
              <a:buFontTx/>
              <a:buChar char="-"/>
            </a:pPr>
            <a:r>
              <a:rPr kumimoji="1" lang="en-US" altLang="zh-CN" sz="2400" dirty="0"/>
              <a:t>Ram Guards</a:t>
            </a:r>
            <a:r>
              <a:rPr kumimoji="1" lang="zh-CN" altLang="en-US" sz="2400" dirty="0"/>
              <a:t>的设计</a:t>
            </a:r>
            <a:endParaRPr kumimoji="1" lang="en-US" altLang="zh-CN" sz="2400" dirty="0"/>
          </a:p>
          <a:p>
            <a:endParaRPr kumimoji="1" lang="en-US" altLang="zh-CN" sz="2400" dirty="0"/>
          </a:p>
          <a:p>
            <a:pPr marL="342900" indent="-342900">
              <a:buFontTx/>
              <a:buChar char="-"/>
            </a:pPr>
            <a:r>
              <a:rPr kumimoji="1" lang="en-US" altLang="zh-CN" sz="2400" dirty="0"/>
              <a:t>Ram Guards</a:t>
            </a:r>
            <a:r>
              <a:rPr kumimoji="1" lang="zh-CN" altLang="en-US" sz="2400" dirty="0"/>
              <a:t>的使用</a:t>
            </a:r>
            <a:endParaRPr kumimoji="1" lang="en-US" altLang="zh-CN" sz="2400" dirty="0"/>
          </a:p>
          <a:p>
            <a:pPr marL="342900" indent="-342900">
              <a:buFontTx/>
              <a:buChar char="-"/>
            </a:pPr>
            <a:endParaRPr kumimoji="1" lang="en-US" altLang="zh-CN" sz="2400" dirty="0"/>
          </a:p>
          <a:p>
            <a:pPr marL="342900" indent="-342900">
              <a:buFontTx/>
              <a:buChar char="-"/>
            </a:pPr>
            <a:r>
              <a:rPr kumimoji="1" lang="en-US" altLang="zh-CN" sz="2400" dirty="0"/>
              <a:t>Ram</a:t>
            </a:r>
            <a:r>
              <a:rPr kumimoji="1" lang="zh-CN" altLang="en-US" sz="2400" dirty="0"/>
              <a:t> </a:t>
            </a:r>
            <a:r>
              <a:rPr kumimoji="1" lang="en-US" altLang="zh-CN" sz="2400" dirty="0"/>
              <a:t>Guards</a:t>
            </a:r>
            <a:r>
              <a:rPr kumimoji="1" lang="zh-CN" altLang="en-US" sz="2400" dirty="0"/>
              <a:t>的实现</a:t>
            </a:r>
            <a:endParaRPr kumimoji="1" lang="en-US" altLang="zh-CN" sz="2400" dirty="0"/>
          </a:p>
          <a:p>
            <a:pPr marL="342900" indent="-342900">
              <a:buFontTx/>
              <a:buChar char="-"/>
            </a:pPr>
            <a:endParaRPr kumimoji="1" lang="en-US" altLang="zh-CN" sz="2400" dirty="0"/>
          </a:p>
          <a:p>
            <a:pPr marL="342900" indent="-342900">
              <a:buFontTx/>
              <a:buChar char="-"/>
            </a:pPr>
            <a:r>
              <a:rPr kumimoji="1" lang="en-US" altLang="zh-CN" sz="2400" dirty="0"/>
              <a:t>Ram</a:t>
            </a:r>
            <a:r>
              <a:rPr kumimoji="1" lang="zh-CN" altLang="en-US" sz="2400" dirty="0"/>
              <a:t> </a:t>
            </a:r>
            <a:r>
              <a:rPr kumimoji="1" lang="en-US" altLang="zh-CN" sz="2400" dirty="0"/>
              <a:t>Guards</a:t>
            </a:r>
            <a:r>
              <a:rPr kumimoji="1" lang="zh-CN" altLang="en-US" sz="2400" dirty="0"/>
              <a:t>的适用场景</a:t>
            </a:r>
            <a:endParaRPr kumimoji="1" lang="en-US" altLang="zh-CN" sz="2400" dirty="0"/>
          </a:p>
        </p:txBody>
      </p:sp>
    </p:spTree>
    <p:extLst>
      <p:ext uri="{BB962C8B-B14F-4D97-AF65-F5344CB8AC3E}">
        <p14:creationId xmlns:p14="http://schemas.microsoft.com/office/powerpoint/2010/main" val="4200032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2DAE7B8-A77F-A04F-B0CA-712ED78B5A1B}"/>
              </a:ext>
            </a:extLst>
          </p:cNvPr>
          <p:cNvSpPr txBox="1"/>
          <p:nvPr/>
        </p:nvSpPr>
        <p:spPr>
          <a:xfrm>
            <a:off x="536028" y="367862"/>
            <a:ext cx="3026979" cy="461665"/>
          </a:xfrm>
          <a:prstGeom prst="rect">
            <a:avLst/>
          </a:prstGeom>
          <a:noFill/>
        </p:spPr>
        <p:txBody>
          <a:bodyPr wrap="square" rtlCol="0">
            <a:spAutoFit/>
          </a:bodyPr>
          <a:lstStyle/>
          <a:p>
            <a:r>
              <a:rPr kumimoji="1" lang="zh-CN" altLang="en-US" sz="2400" dirty="0"/>
              <a:t>认证与授权</a:t>
            </a:r>
            <a:endParaRPr kumimoji="1" lang="en-US" altLang="zh-CN" sz="2400" dirty="0"/>
          </a:p>
        </p:txBody>
      </p:sp>
      <p:sp>
        <p:nvSpPr>
          <p:cNvPr id="7" name="文本框 6">
            <a:extLst>
              <a:ext uri="{FF2B5EF4-FFF2-40B4-BE49-F238E27FC236}">
                <a16:creationId xmlns:a16="http://schemas.microsoft.com/office/drawing/2014/main" id="{97035B41-706D-1249-898A-D49ED78241F8}"/>
              </a:ext>
            </a:extLst>
          </p:cNvPr>
          <p:cNvSpPr txBox="1"/>
          <p:nvPr/>
        </p:nvSpPr>
        <p:spPr>
          <a:xfrm>
            <a:off x="536028" y="1187669"/>
            <a:ext cx="10951779" cy="2862322"/>
          </a:xfrm>
          <a:prstGeom prst="rect">
            <a:avLst/>
          </a:prstGeom>
          <a:noFill/>
        </p:spPr>
        <p:txBody>
          <a:bodyPr wrap="square" rtlCol="0">
            <a:spAutoFit/>
          </a:bodyPr>
          <a:lstStyle/>
          <a:p>
            <a:r>
              <a:rPr kumimoji="1" lang="zh-CN" altLang="en-US" dirty="0"/>
              <a:t>认证</a:t>
            </a:r>
            <a:r>
              <a:rPr kumimoji="1" lang="en-US" altLang="zh-CN" dirty="0"/>
              <a:t>(authentication)</a:t>
            </a:r>
            <a:r>
              <a:rPr kumimoji="1" lang="zh-CN" altLang="en-US" dirty="0"/>
              <a:t>：</a:t>
            </a:r>
            <a:endParaRPr kumimoji="1" lang="en-US" altLang="zh-CN" dirty="0"/>
          </a:p>
          <a:p>
            <a:r>
              <a:rPr kumimoji="1" lang="zh-CN" altLang="en-US" dirty="0"/>
              <a:t>此处的认证指的仅仅是</a:t>
            </a:r>
            <a:r>
              <a:rPr kumimoji="1" lang="en-US" altLang="zh-CN" dirty="0"/>
              <a:t>IBM</a:t>
            </a:r>
            <a:r>
              <a:rPr kumimoji="1" lang="zh-CN" altLang="en-US" dirty="0"/>
              <a:t> </a:t>
            </a:r>
            <a:r>
              <a:rPr kumimoji="1" lang="en-US" altLang="zh-CN" dirty="0"/>
              <a:t>ID</a:t>
            </a:r>
            <a:r>
              <a:rPr kumimoji="1" lang="zh-CN" altLang="en-US" dirty="0"/>
              <a:t> </a:t>
            </a:r>
            <a:r>
              <a:rPr kumimoji="1" lang="en-US" altLang="zh-CN" dirty="0"/>
              <a:t>OIDC</a:t>
            </a:r>
            <a:r>
              <a:rPr kumimoji="1" lang="zh-CN" altLang="en-US" dirty="0"/>
              <a:t>的认证，即终端用户通过</a:t>
            </a:r>
            <a:r>
              <a:rPr kumimoji="1" lang="en-US" altLang="zh-CN" dirty="0"/>
              <a:t>IBM</a:t>
            </a:r>
            <a:r>
              <a:rPr kumimoji="1" lang="zh-CN" altLang="en-US" dirty="0"/>
              <a:t> </a:t>
            </a:r>
            <a:r>
              <a:rPr kumimoji="1" lang="en-US" altLang="zh-CN" dirty="0"/>
              <a:t>ID</a:t>
            </a:r>
            <a:r>
              <a:rPr kumimoji="1" lang="zh-CN" altLang="en-US" dirty="0"/>
              <a:t> </a:t>
            </a:r>
            <a:r>
              <a:rPr kumimoji="1" lang="en-US" altLang="zh-CN" dirty="0"/>
              <a:t>OIDC server</a:t>
            </a:r>
            <a:r>
              <a:rPr kumimoji="1" lang="zh-CN" altLang="en-US" dirty="0"/>
              <a:t>，使用其</a:t>
            </a:r>
            <a:r>
              <a:rPr kumimoji="1" lang="en-US" altLang="zh-CN" dirty="0"/>
              <a:t>IBM</a:t>
            </a:r>
            <a:r>
              <a:rPr kumimoji="1" lang="zh-CN" altLang="en-US" dirty="0"/>
              <a:t>用户名和密码来登录账号，登录成功后用户会被重定向到应用中去，并获得相应的</a:t>
            </a:r>
            <a:r>
              <a:rPr kumimoji="1" lang="en-US" altLang="zh-CN" dirty="0"/>
              <a:t>IBM</a:t>
            </a:r>
            <a:r>
              <a:rPr kumimoji="1" lang="zh-CN" altLang="en-US" dirty="0"/>
              <a:t> </a:t>
            </a:r>
            <a:r>
              <a:rPr kumimoji="1" lang="en-US" altLang="zh-CN" dirty="0"/>
              <a:t>ID</a:t>
            </a:r>
            <a:r>
              <a:rPr kumimoji="1" lang="zh-CN" altLang="en-US" dirty="0"/>
              <a:t> </a:t>
            </a:r>
            <a:r>
              <a:rPr kumimoji="1" lang="en-US" altLang="zh-CN" dirty="0"/>
              <a:t>user</a:t>
            </a:r>
            <a:r>
              <a:rPr kumimoji="1" lang="zh-CN" altLang="en-US" dirty="0"/>
              <a:t> </a:t>
            </a:r>
            <a:r>
              <a:rPr kumimoji="1" lang="en-US" altLang="zh-CN" dirty="0"/>
              <a:t>profile</a:t>
            </a:r>
            <a:r>
              <a:rPr kumimoji="1" lang="zh-CN" altLang="en-US" dirty="0"/>
              <a:t>。在整个认证过程中，用户不会接触到应用程序中的任何业务逻辑。</a:t>
            </a:r>
            <a:endParaRPr kumimoji="1" lang="en-US" altLang="zh-CN" dirty="0"/>
          </a:p>
          <a:p>
            <a:endParaRPr kumimoji="1" lang="en-US" altLang="zh-CN" dirty="0"/>
          </a:p>
          <a:p>
            <a:r>
              <a:rPr kumimoji="1" lang="zh-CN" altLang="en-US" dirty="0"/>
              <a:t>授权</a:t>
            </a:r>
            <a:r>
              <a:rPr kumimoji="1" lang="en-US" altLang="zh-CN" dirty="0"/>
              <a:t>(authorization)</a:t>
            </a:r>
            <a:r>
              <a:rPr kumimoji="1" lang="zh-CN" altLang="en-US" dirty="0"/>
              <a:t>：</a:t>
            </a:r>
            <a:endParaRPr kumimoji="1" lang="en-US" altLang="zh-CN" dirty="0"/>
          </a:p>
          <a:p>
            <a:r>
              <a:rPr kumimoji="1" lang="zh-CN" altLang="en-US" dirty="0"/>
              <a:t>此处的授权指的是用户通过认证，进入应用程序后，所能够进行的操作的集合，通常会为用户授予某种权限或角色，来代表用户所能执行的操作。应用程序的</a:t>
            </a:r>
            <a:r>
              <a:rPr kumimoji="1" lang="en-US" altLang="zh-CN" dirty="0" err="1"/>
              <a:t>api</a:t>
            </a:r>
            <a:r>
              <a:rPr kumimoji="1" lang="zh-CN" altLang="en-US" dirty="0"/>
              <a:t>会根据用户的权限或角色，来决定用户是否能访问其</a:t>
            </a:r>
            <a:r>
              <a:rPr kumimoji="1" lang="en-US" altLang="zh-CN" dirty="0"/>
              <a:t>endpoint</a:t>
            </a:r>
            <a:r>
              <a:rPr kumimoji="1" lang="zh-CN" altLang="en-US" dirty="0"/>
              <a:t>和获取数据。</a:t>
            </a:r>
            <a:endParaRPr kumimoji="1" lang="en-US" altLang="zh-CN" dirty="0"/>
          </a:p>
          <a:p>
            <a:endParaRPr kumimoji="1" lang="zh-CN" altLang="en-US" dirty="0"/>
          </a:p>
        </p:txBody>
      </p:sp>
    </p:spTree>
    <p:extLst>
      <p:ext uri="{BB962C8B-B14F-4D97-AF65-F5344CB8AC3E}">
        <p14:creationId xmlns:p14="http://schemas.microsoft.com/office/powerpoint/2010/main" val="3565773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9990C3E-7D36-C94E-B9C9-9161FC87BA0A}"/>
              </a:ext>
            </a:extLst>
          </p:cNvPr>
          <p:cNvSpPr/>
          <p:nvPr/>
        </p:nvSpPr>
        <p:spPr>
          <a:xfrm>
            <a:off x="346299" y="332969"/>
            <a:ext cx="3318537" cy="461665"/>
          </a:xfrm>
          <a:prstGeom prst="rect">
            <a:avLst/>
          </a:prstGeom>
        </p:spPr>
        <p:txBody>
          <a:bodyPr wrap="none">
            <a:spAutoFit/>
          </a:bodyPr>
          <a:lstStyle/>
          <a:p>
            <a:r>
              <a:rPr kumimoji="1" lang="en-US" altLang="zh-CN" sz="2400" dirty="0"/>
              <a:t>Oauth2</a:t>
            </a:r>
            <a:r>
              <a:rPr kumimoji="1" lang="zh-CN" altLang="en-US" sz="2400" dirty="0"/>
              <a:t>、</a:t>
            </a:r>
            <a:r>
              <a:rPr kumimoji="1" lang="en-US" altLang="zh-CN" sz="2400" dirty="0"/>
              <a:t>OIDC</a:t>
            </a:r>
            <a:r>
              <a:rPr kumimoji="1" lang="zh-CN" altLang="en-US" sz="2400" dirty="0"/>
              <a:t>、</a:t>
            </a:r>
            <a:r>
              <a:rPr kumimoji="1" lang="en-US" altLang="zh-CN" sz="2400" dirty="0"/>
              <a:t>JWT</a:t>
            </a:r>
          </a:p>
        </p:txBody>
      </p:sp>
      <p:sp>
        <p:nvSpPr>
          <p:cNvPr id="3" name="文本框 2">
            <a:extLst>
              <a:ext uri="{FF2B5EF4-FFF2-40B4-BE49-F238E27FC236}">
                <a16:creationId xmlns:a16="http://schemas.microsoft.com/office/drawing/2014/main" id="{AFD8D912-2181-734C-9B3A-8CD43DEC0A4B}"/>
              </a:ext>
            </a:extLst>
          </p:cNvPr>
          <p:cNvSpPr txBox="1"/>
          <p:nvPr/>
        </p:nvSpPr>
        <p:spPr>
          <a:xfrm>
            <a:off x="493986" y="1208690"/>
            <a:ext cx="10920248" cy="4524315"/>
          </a:xfrm>
          <a:prstGeom prst="rect">
            <a:avLst/>
          </a:prstGeom>
          <a:noFill/>
        </p:spPr>
        <p:txBody>
          <a:bodyPr wrap="square" rtlCol="0">
            <a:spAutoFit/>
          </a:bodyPr>
          <a:lstStyle/>
          <a:p>
            <a:r>
              <a:rPr lang="zh-CN" altLang="en-US" dirty="0"/>
              <a:t>在详细讲解</a:t>
            </a:r>
            <a:r>
              <a:rPr lang="en-US" altLang="zh-CN" dirty="0"/>
              <a:t>OAuth 2.0</a:t>
            </a:r>
            <a:r>
              <a:rPr lang="zh-CN" altLang="en-US" dirty="0"/>
              <a:t>之前，需要了解几个专用名词。</a:t>
            </a:r>
          </a:p>
          <a:p>
            <a:r>
              <a:rPr lang="zh-CN" altLang="en-US" dirty="0"/>
              <a:t>（</a:t>
            </a:r>
            <a:r>
              <a:rPr lang="en-US" altLang="zh-CN" dirty="0"/>
              <a:t>1</a:t>
            </a:r>
            <a:r>
              <a:rPr lang="zh-CN" altLang="en-US" dirty="0"/>
              <a:t>）</a:t>
            </a:r>
            <a:r>
              <a:rPr lang="en-US" altLang="zh-CN" dirty="0"/>
              <a:t>Third-party application</a:t>
            </a:r>
            <a:r>
              <a:rPr lang="zh-CN" altLang="en-US" dirty="0"/>
              <a:t>：第三方应用程序，即客户端应用程序。</a:t>
            </a:r>
          </a:p>
          <a:p>
            <a:r>
              <a:rPr lang="zh-CN" altLang="en-US" dirty="0"/>
              <a:t>（</a:t>
            </a:r>
            <a:r>
              <a:rPr lang="en-US" altLang="zh-CN" dirty="0"/>
              <a:t>2</a:t>
            </a:r>
            <a:r>
              <a:rPr lang="zh-CN" altLang="en-US" dirty="0"/>
              <a:t>）</a:t>
            </a:r>
            <a:r>
              <a:rPr lang="en-US" altLang="zh-CN" dirty="0"/>
              <a:t>HTTP service</a:t>
            </a:r>
            <a:r>
              <a:rPr lang="zh-CN" altLang="en-US" dirty="0"/>
              <a:t>：</a:t>
            </a:r>
            <a:r>
              <a:rPr lang="en-US" altLang="zh-CN" dirty="0"/>
              <a:t>HTTP</a:t>
            </a:r>
            <a:r>
              <a:rPr lang="zh-CN" altLang="en-US" dirty="0"/>
              <a:t>服务提供商，即</a:t>
            </a:r>
            <a:r>
              <a:rPr lang="en-US" altLang="zh-CN" dirty="0"/>
              <a:t>OAuth </a:t>
            </a:r>
            <a:r>
              <a:rPr lang="zh-CN" altLang="en-US" dirty="0"/>
              <a:t>服务提供商，在本例中就是</a:t>
            </a:r>
            <a:r>
              <a:rPr lang="en-US" altLang="zh-CN" dirty="0"/>
              <a:t>IBM</a:t>
            </a:r>
            <a:r>
              <a:rPr lang="zh-CN" altLang="en-US" dirty="0"/>
              <a:t>。</a:t>
            </a:r>
          </a:p>
          <a:p>
            <a:r>
              <a:rPr lang="zh-CN" altLang="en-US" dirty="0"/>
              <a:t>（</a:t>
            </a:r>
            <a:r>
              <a:rPr lang="en-US" altLang="zh-CN" dirty="0"/>
              <a:t>3</a:t>
            </a:r>
            <a:r>
              <a:rPr lang="zh-CN" altLang="en-US" dirty="0"/>
              <a:t>）</a:t>
            </a:r>
            <a:r>
              <a:rPr lang="en-US" altLang="zh-CN" dirty="0"/>
              <a:t>Resource Owner</a:t>
            </a:r>
            <a:r>
              <a:rPr lang="zh-CN" altLang="en-US" dirty="0"/>
              <a:t>：资源所有者，即终端用户。</a:t>
            </a:r>
          </a:p>
          <a:p>
            <a:r>
              <a:rPr lang="zh-CN" altLang="en-US" dirty="0"/>
              <a:t>（</a:t>
            </a:r>
            <a:r>
              <a:rPr lang="en-US" altLang="zh-CN" dirty="0"/>
              <a:t>4</a:t>
            </a:r>
            <a:r>
              <a:rPr lang="zh-CN" altLang="en-US" dirty="0"/>
              <a:t>）</a:t>
            </a:r>
            <a:r>
              <a:rPr lang="en-US" altLang="zh-CN" dirty="0"/>
              <a:t>User Agent</a:t>
            </a:r>
            <a:r>
              <a:rPr lang="zh-CN" altLang="en-US" dirty="0"/>
              <a:t>：用户代理，即浏览器。</a:t>
            </a:r>
          </a:p>
          <a:p>
            <a:r>
              <a:rPr lang="zh-CN" altLang="en-US" dirty="0"/>
              <a:t>（</a:t>
            </a:r>
            <a:r>
              <a:rPr lang="en-US" altLang="zh-CN" dirty="0"/>
              <a:t>5</a:t>
            </a:r>
            <a:r>
              <a:rPr lang="zh-CN" altLang="en-US" dirty="0"/>
              <a:t>）</a:t>
            </a:r>
            <a:r>
              <a:rPr lang="en-US" altLang="zh-CN" dirty="0"/>
              <a:t>Authorization server</a:t>
            </a:r>
            <a:r>
              <a:rPr lang="zh-CN" altLang="en-US" dirty="0"/>
              <a:t>：认证服务器，即服务提供商专门用来处理认证的服务器，在本例中就是</a:t>
            </a:r>
            <a:r>
              <a:rPr lang="en-US" altLang="zh-CN" dirty="0"/>
              <a:t>IBM OIDC</a:t>
            </a:r>
            <a:r>
              <a:rPr lang="zh-CN" altLang="en-US" dirty="0"/>
              <a:t> </a:t>
            </a:r>
            <a:r>
              <a:rPr lang="en-US" altLang="zh-CN" dirty="0"/>
              <a:t>server</a:t>
            </a:r>
            <a:r>
              <a:rPr lang="zh-CN" altLang="en-US" dirty="0"/>
              <a:t>。</a:t>
            </a:r>
          </a:p>
          <a:p>
            <a:r>
              <a:rPr lang="zh-CN" altLang="en-US" dirty="0"/>
              <a:t>（</a:t>
            </a:r>
            <a:r>
              <a:rPr lang="en-US" altLang="zh-CN" dirty="0"/>
              <a:t>6</a:t>
            </a:r>
            <a:r>
              <a:rPr lang="zh-CN" altLang="en-US" dirty="0"/>
              <a:t>）</a:t>
            </a:r>
            <a:r>
              <a:rPr lang="en-US" altLang="zh-CN" dirty="0"/>
              <a:t>Resource server</a:t>
            </a:r>
            <a:r>
              <a:rPr lang="zh-CN" altLang="en-US" dirty="0"/>
              <a:t>：资源服务器，即服务提供商存放用户生成的资源的服务器。它与认证服务器，可以是同一台服务器，也可以是不同的服务器。</a:t>
            </a:r>
            <a:endParaRPr lang="en-US" altLang="zh-CN" dirty="0"/>
          </a:p>
          <a:p>
            <a:endParaRPr lang="zh-CN" altLang="en-US" dirty="0"/>
          </a:p>
          <a:p>
            <a:r>
              <a:rPr lang="zh-CN" altLang="en-US" dirty="0"/>
              <a:t>知道了上面这些名词，就不难理解，</a:t>
            </a:r>
            <a:r>
              <a:rPr lang="en-US" altLang="zh-CN" dirty="0"/>
              <a:t>OAuth</a:t>
            </a:r>
            <a:r>
              <a:rPr lang="zh-CN" altLang="en-US" dirty="0"/>
              <a:t>的作用就是让</a:t>
            </a:r>
            <a:r>
              <a:rPr lang="en-US" altLang="zh-CN" dirty="0"/>
              <a:t>"</a:t>
            </a:r>
            <a:r>
              <a:rPr lang="zh-CN" altLang="en-US" dirty="0"/>
              <a:t>客户端</a:t>
            </a:r>
            <a:r>
              <a:rPr lang="en-US" altLang="zh-CN" dirty="0"/>
              <a:t>"</a:t>
            </a:r>
            <a:r>
              <a:rPr lang="zh-CN" altLang="en-US" dirty="0"/>
              <a:t>安全可控地获取</a:t>
            </a:r>
            <a:r>
              <a:rPr lang="en-US" altLang="zh-CN" dirty="0"/>
              <a:t>"</a:t>
            </a:r>
            <a:r>
              <a:rPr lang="zh-CN" altLang="en-US" dirty="0"/>
              <a:t>用户</a:t>
            </a:r>
            <a:r>
              <a:rPr lang="en-US" altLang="zh-CN" dirty="0"/>
              <a:t>"</a:t>
            </a:r>
            <a:r>
              <a:rPr lang="zh-CN" altLang="en-US" dirty="0"/>
              <a:t>的授权，与</a:t>
            </a:r>
            <a:r>
              <a:rPr lang="en-US" altLang="zh-CN" dirty="0"/>
              <a:t>"</a:t>
            </a:r>
            <a:r>
              <a:rPr lang="zh-CN" altLang="en-US" dirty="0"/>
              <a:t>服务商提供商</a:t>
            </a:r>
            <a:r>
              <a:rPr lang="en-US" altLang="zh-CN" dirty="0"/>
              <a:t>"</a:t>
            </a:r>
            <a:r>
              <a:rPr lang="zh-CN" altLang="en-US" dirty="0"/>
              <a:t>进行互动。</a:t>
            </a:r>
            <a:endParaRPr lang="en-US" altLang="zh-CN" dirty="0"/>
          </a:p>
          <a:p>
            <a:endParaRPr lang="en-US" altLang="zh-CN" dirty="0"/>
          </a:p>
          <a:p>
            <a:r>
              <a:rPr lang="zh-CN" altLang="en-US" dirty="0"/>
              <a:t>但需要注意的是，在</a:t>
            </a:r>
            <a:r>
              <a:rPr lang="en-US" altLang="zh-CN" dirty="0"/>
              <a:t>IBM</a:t>
            </a:r>
            <a:r>
              <a:rPr lang="zh-CN" altLang="en-US" dirty="0"/>
              <a:t> </a:t>
            </a:r>
            <a:r>
              <a:rPr lang="en-US" altLang="zh-CN" dirty="0"/>
              <a:t>ID</a:t>
            </a:r>
            <a:r>
              <a:rPr lang="zh-CN" altLang="en-US" dirty="0"/>
              <a:t>的体系下，所有的</a:t>
            </a:r>
            <a:r>
              <a:rPr lang="en-US" altLang="zh-CN" dirty="0"/>
              <a:t>IBM</a:t>
            </a:r>
            <a:r>
              <a:rPr lang="zh-CN" altLang="en-US" dirty="0"/>
              <a:t>应用都受到</a:t>
            </a:r>
            <a:r>
              <a:rPr lang="en-US" altLang="zh-CN" dirty="0"/>
              <a:t>IBM</a:t>
            </a:r>
            <a:r>
              <a:rPr lang="zh-CN" altLang="en-US" dirty="0"/>
              <a:t> </a:t>
            </a:r>
            <a:r>
              <a:rPr lang="en-US" altLang="zh-CN" dirty="0"/>
              <a:t>ID</a:t>
            </a:r>
            <a:r>
              <a:rPr lang="zh-CN" altLang="en-US" dirty="0"/>
              <a:t> </a:t>
            </a:r>
            <a:r>
              <a:rPr lang="en-US" altLang="zh-CN" dirty="0"/>
              <a:t>OIDC</a:t>
            </a:r>
            <a:r>
              <a:rPr lang="zh-CN" altLang="en-US" dirty="0"/>
              <a:t> </a:t>
            </a:r>
            <a:r>
              <a:rPr lang="en-US" altLang="zh-CN" dirty="0"/>
              <a:t>server</a:t>
            </a:r>
            <a:r>
              <a:rPr lang="zh-CN" altLang="en-US" dirty="0"/>
              <a:t>的保护，应用不会自己</a:t>
            </a:r>
            <a:r>
              <a:rPr lang="en-US" altLang="zh-CN" dirty="0"/>
              <a:t>host</a:t>
            </a:r>
            <a:r>
              <a:rPr lang="zh-CN" altLang="en-US" dirty="0"/>
              <a:t>用户的</a:t>
            </a:r>
            <a:r>
              <a:rPr lang="en-US" altLang="zh-CN" dirty="0"/>
              <a:t>profile</a:t>
            </a:r>
            <a:r>
              <a:rPr lang="zh-CN" altLang="en-US" dirty="0"/>
              <a:t>，因此也就不存在第三方应用程序，换句话说，所有受到</a:t>
            </a:r>
            <a:r>
              <a:rPr lang="en-US" altLang="zh-CN" dirty="0"/>
              <a:t>IBM</a:t>
            </a:r>
            <a:r>
              <a:rPr lang="zh-CN" altLang="en-US" dirty="0"/>
              <a:t> </a:t>
            </a:r>
            <a:r>
              <a:rPr lang="en-US" altLang="zh-CN" dirty="0"/>
              <a:t>ID</a:t>
            </a:r>
            <a:r>
              <a:rPr lang="zh-CN" altLang="en-US" dirty="0"/>
              <a:t> </a:t>
            </a:r>
            <a:r>
              <a:rPr lang="en-US" altLang="zh-CN" dirty="0"/>
              <a:t>OIDC</a:t>
            </a:r>
            <a:r>
              <a:rPr lang="zh-CN" altLang="en-US" dirty="0"/>
              <a:t> </a:t>
            </a:r>
            <a:r>
              <a:rPr lang="en-US" altLang="zh-CN" dirty="0"/>
              <a:t>server</a:t>
            </a:r>
            <a:r>
              <a:rPr lang="zh-CN" altLang="en-US" dirty="0"/>
              <a:t>保护的</a:t>
            </a:r>
            <a:r>
              <a:rPr lang="en-US" altLang="zh-CN" dirty="0"/>
              <a:t>IBM</a:t>
            </a:r>
            <a:r>
              <a:rPr lang="zh-CN" altLang="en-US" dirty="0"/>
              <a:t>应用都是</a:t>
            </a:r>
            <a:r>
              <a:rPr lang="en-US" altLang="zh-CN" dirty="0"/>
              <a:t>IBM</a:t>
            </a:r>
            <a:r>
              <a:rPr lang="zh-CN" altLang="en-US" dirty="0"/>
              <a:t> </a:t>
            </a:r>
            <a:r>
              <a:rPr lang="en-US" altLang="zh-CN" dirty="0"/>
              <a:t>ID</a:t>
            </a:r>
            <a:r>
              <a:rPr lang="zh-CN" altLang="en-US" dirty="0"/>
              <a:t>的</a:t>
            </a:r>
            <a:r>
              <a:rPr lang="en-US" altLang="zh-CN" dirty="0"/>
              <a:t>Resource server</a:t>
            </a:r>
            <a:r>
              <a:rPr lang="zh-CN" altLang="en-US" dirty="0"/>
              <a:t>。</a:t>
            </a:r>
            <a:endParaRPr kumimoji="1" lang="zh-CN" altLang="en-US" dirty="0"/>
          </a:p>
        </p:txBody>
      </p:sp>
    </p:spTree>
    <p:extLst>
      <p:ext uri="{BB962C8B-B14F-4D97-AF65-F5344CB8AC3E}">
        <p14:creationId xmlns:p14="http://schemas.microsoft.com/office/powerpoint/2010/main" val="487758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图片 1">
            <a:extLst>
              <a:ext uri="{FF2B5EF4-FFF2-40B4-BE49-F238E27FC236}">
                <a16:creationId xmlns:a16="http://schemas.microsoft.com/office/drawing/2014/main" id="{76F2FDB6-7568-6641-9CC0-EF56568F4229}"/>
              </a:ext>
            </a:extLst>
          </p:cNvPr>
          <p:cNvPicPr>
            <a:picLocks noChangeAspect="1"/>
          </p:cNvPicPr>
          <p:nvPr/>
        </p:nvPicPr>
        <p:blipFill>
          <a:blip r:embed="rId7"/>
          <a:stretch>
            <a:fillRect/>
          </a:stretch>
        </p:blipFill>
        <p:spPr>
          <a:xfrm>
            <a:off x="2857007" y="643467"/>
            <a:ext cx="6477985" cy="5571066"/>
          </a:xfrm>
          <a:prstGeom prst="rect">
            <a:avLst/>
          </a:prstGeom>
        </p:spPr>
      </p:pic>
      <p:sp>
        <p:nvSpPr>
          <p:cNvPr id="21" name="Rectangle 20">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7823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164217B-64CD-EB4D-85ED-E4852D3C78F1}"/>
              </a:ext>
            </a:extLst>
          </p:cNvPr>
          <p:cNvSpPr txBox="1"/>
          <p:nvPr/>
        </p:nvSpPr>
        <p:spPr>
          <a:xfrm>
            <a:off x="283779" y="210207"/>
            <a:ext cx="4435366" cy="461665"/>
          </a:xfrm>
          <a:prstGeom prst="rect">
            <a:avLst/>
          </a:prstGeom>
          <a:noFill/>
        </p:spPr>
        <p:txBody>
          <a:bodyPr wrap="square" rtlCol="0">
            <a:spAutoFit/>
          </a:bodyPr>
          <a:lstStyle/>
          <a:p>
            <a:r>
              <a:rPr kumimoji="1" lang="en-US" altLang="zh-CN" sz="2400" dirty="0"/>
              <a:t>OIDC(OpenID Connect)</a:t>
            </a:r>
            <a:endParaRPr kumimoji="1" lang="zh-CN" altLang="en-US" sz="2400" dirty="0"/>
          </a:p>
        </p:txBody>
      </p:sp>
      <p:sp>
        <p:nvSpPr>
          <p:cNvPr id="3" name="文本框 2">
            <a:extLst>
              <a:ext uri="{FF2B5EF4-FFF2-40B4-BE49-F238E27FC236}">
                <a16:creationId xmlns:a16="http://schemas.microsoft.com/office/drawing/2014/main" id="{B8C6FF46-025F-244E-9324-DD6742E41E99}"/>
              </a:ext>
            </a:extLst>
          </p:cNvPr>
          <p:cNvSpPr txBox="1"/>
          <p:nvPr/>
        </p:nvSpPr>
        <p:spPr>
          <a:xfrm>
            <a:off x="283779" y="1114096"/>
            <a:ext cx="10583918" cy="4524315"/>
          </a:xfrm>
          <a:prstGeom prst="rect">
            <a:avLst/>
          </a:prstGeom>
          <a:noFill/>
        </p:spPr>
        <p:txBody>
          <a:bodyPr wrap="square" rtlCol="0">
            <a:spAutoFit/>
          </a:bodyPr>
          <a:lstStyle/>
          <a:p>
            <a:r>
              <a:rPr lang="en-US" altLang="zh-CN" dirty="0"/>
              <a:t>OAuth 2.0</a:t>
            </a:r>
            <a:r>
              <a:rPr lang="zh-CN" altLang="en-US" dirty="0"/>
              <a:t>框架明确不提供有关已授权应用程序的用户的任何信息。</a:t>
            </a:r>
            <a:r>
              <a:rPr lang="en-US" altLang="zh-CN" dirty="0"/>
              <a:t>OAuth 2.0</a:t>
            </a:r>
            <a:r>
              <a:rPr lang="zh-CN" altLang="en-US" dirty="0"/>
              <a:t>是一个委派框架，允许第三方应用程序代表用户行事，而无需应用程序知道用户的身份。</a:t>
            </a:r>
          </a:p>
          <a:p>
            <a:r>
              <a:rPr lang="en-US" altLang="zh-CN" dirty="0"/>
              <a:t>OpenID Connect</a:t>
            </a:r>
            <a:r>
              <a:rPr lang="zh-CN" altLang="en-US" dirty="0"/>
              <a:t>采用</a:t>
            </a:r>
            <a:r>
              <a:rPr lang="en-US" altLang="zh-CN" dirty="0"/>
              <a:t>OAuth 2.0</a:t>
            </a:r>
            <a:r>
              <a:rPr lang="zh-CN" altLang="en-US" dirty="0"/>
              <a:t>框架并在顶部添加标识层。它提供有关用户的信息，并使客户端能够建立登录会话。</a:t>
            </a:r>
            <a:endParaRPr lang="en-US" altLang="zh-CN" dirty="0"/>
          </a:p>
          <a:p>
            <a:endParaRPr lang="en-US" altLang="zh-CN" dirty="0"/>
          </a:p>
          <a:p>
            <a:r>
              <a:rPr lang="en-US" altLang="zh-CN" dirty="0"/>
              <a:t>OpenID Connect</a:t>
            </a:r>
            <a:r>
              <a:rPr lang="zh-CN" altLang="en-US" dirty="0"/>
              <a:t>的核心基于一个名为“</a:t>
            </a:r>
            <a:r>
              <a:rPr lang="en-US" altLang="zh-CN" dirty="0"/>
              <a:t>ID</a:t>
            </a:r>
            <a:r>
              <a:rPr lang="zh-CN" altLang="en-US" dirty="0"/>
              <a:t>令牌”的概念。这是授权服务器将返回的新令牌类型，它对用户的身份验证信息进行编码。与仅旨在由资源服务器理解的访问令牌相反，</a:t>
            </a:r>
            <a:r>
              <a:rPr lang="en-US" altLang="zh-CN" dirty="0"/>
              <a:t>ID</a:t>
            </a:r>
            <a:r>
              <a:rPr lang="zh-CN" altLang="en-US" dirty="0"/>
              <a:t>令牌旨在被第三方应用程序理解。当客户端发出</a:t>
            </a:r>
            <a:r>
              <a:rPr lang="en-US" altLang="zh-CN" dirty="0"/>
              <a:t>OpenID Connect</a:t>
            </a:r>
            <a:r>
              <a:rPr lang="zh-CN" altLang="en-US" dirty="0"/>
              <a:t>请求时，它可以请求</a:t>
            </a:r>
            <a:r>
              <a:rPr lang="en-US" altLang="zh-CN" dirty="0"/>
              <a:t>ID</a:t>
            </a:r>
            <a:r>
              <a:rPr lang="zh-CN" altLang="en-US" dirty="0"/>
              <a:t>令牌以及访问令牌。</a:t>
            </a:r>
          </a:p>
          <a:p>
            <a:r>
              <a:rPr lang="en-US" altLang="zh-CN" dirty="0"/>
              <a:t>OpenID Connect</a:t>
            </a:r>
            <a:r>
              <a:rPr lang="zh-CN" altLang="en-US" dirty="0"/>
              <a:t>的</a:t>
            </a:r>
            <a:r>
              <a:rPr lang="en-US" altLang="zh-CN" dirty="0"/>
              <a:t>ID</a:t>
            </a:r>
            <a:r>
              <a:rPr lang="zh-CN" altLang="en-US" dirty="0"/>
              <a:t>令牌采用</a:t>
            </a:r>
            <a:r>
              <a:rPr lang="en-US" altLang="zh-CN" dirty="0"/>
              <a:t>JWT</a:t>
            </a:r>
            <a:r>
              <a:rPr lang="zh-CN" altLang="en-US" dirty="0"/>
              <a:t>（</a:t>
            </a:r>
            <a:r>
              <a:rPr lang="en-US" altLang="zh-CN" dirty="0"/>
              <a:t>JSON Web</a:t>
            </a:r>
            <a:r>
              <a:rPr lang="zh-CN" altLang="en-US" dirty="0"/>
              <a:t>令牌）的形式，</a:t>
            </a:r>
            <a:r>
              <a:rPr lang="en-US" altLang="zh-CN" dirty="0"/>
              <a:t>JWT</a:t>
            </a:r>
            <a:r>
              <a:rPr lang="zh-CN" altLang="en-US" dirty="0"/>
              <a:t>是一个</a:t>
            </a:r>
            <a:r>
              <a:rPr lang="en-US" altLang="zh-CN" dirty="0"/>
              <a:t>JSON</a:t>
            </a:r>
            <a:r>
              <a:rPr lang="zh-CN" altLang="en-US" dirty="0"/>
              <a:t>有效负载，使用发行者的私钥进行签名，并且可以由应用程序进行解析和验证。</a:t>
            </a:r>
          </a:p>
          <a:p>
            <a:r>
              <a:rPr lang="en-US" altLang="zh-CN" dirty="0"/>
              <a:t>JWT</a:t>
            </a:r>
            <a:r>
              <a:rPr lang="zh-CN" altLang="en-US" dirty="0"/>
              <a:t>内部是一些定义的属性名称，它们为应用程序提供信息。它们用简写名称表示，以保持</a:t>
            </a:r>
            <a:r>
              <a:rPr lang="en-US" altLang="zh-CN" dirty="0"/>
              <a:t>JWT</a:t>
            </a:r>
            <a:r>
              <a:rPr lang="zh-CN" altLang="en-US" dirty="0"/>
              <a:t>的整体大小。这包括用户的唯一标识符（</a:t>
            </a:r>
            <a:r>
              <a:rPr lang="en-US" altLang="zh-CN" dirty="0"/>
              <a:t>sub</a:t>
            </a:r>
            <a:r>
              <a:rPr lang="zh-CN" altLang="en-US" dirty="0"/>
              <a:t>即“</a:t>
            </a:r>
            <a:r>
              <a:rPr lang="en-US" altLang="zh-CN" dirty="0"/>
              <a:t>subject”</a:t>
            </a:r>
            <a:r>
              <a:rPr lang="zh-CN" altLang="en-US" dirty="0"/>
              <a:t>的缩写），发出令牌的服务器的标识符（</a:t>
            </a:r>
            <a:r>
              <a:rPr lang="en-US" altLang="zh-CN" dirty="0" err="1"/>
              <a:t>iss</a:t>
            </a:r>
            <a:r>
              <a:rPr lang="zh-CN" altLang="en-US" dirty="0"/>
              <a:t>即“</a:t>
            </a:r>
            <a:r>
              <a:rPr lang="en-US" altLang="zh-CN" dirty="0"/>
              <a:t>issuer”</a:t>
            </a:r>
            <a:r>
              <a:rPr lang="zh-CN" altLang="en-US" dirty="0"/>
              <a:t>的缩写），请求此令牌的客户端的标识符（</a:t>
            </a:r>
            <a:r>
              <a:rPr lang="en-US" altLang="zh-CN" dirty="0" err="1"/>
              <a:t>aud</a:t>
            </a:r>
            <a:r>
              <a:rPr lang="zh-CN" altLang="en-US" dirty="0"/>
              <a:t>即“</a:t>
            </a:r>
            <a:r>
              <a:rPr lang="en-US" altLang="zh-CN" dirty="0"/>
              <a:t>audience”</a:t>
            </a:r>
            <a:r>
              <a:rPr lang="zh-CN" altLang="en-US" dirty="0"/>
              <a:t>的缩写），以及少数属性，例如令牌的生命周期，以及用户在多长时间之前获得主要身份验证提示。</a:t>
            </a:r>
          </a:p>
          <a:p>
            <a:endParaRPr lang="zh-CN" altLang="en-US" dirty="0"/>
          </a:p>
          <a:p>
            <a:endParaRPr kumimoji="1" lang="zh-CN" altLang="en-US" dirty="0"/>
          </a:p>
        </p:txBody>
      </p:sp>
    </p:spTree>
    <p:extLst>
      <p:ext uri="{BB962C8B-B14F-4D97-AF65-F5344CB8AC3E}">
        <p14:creationId xmlns:p14="http://schemas.microsoft.com/office/powerpoint/2010/main" val="140092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1" name="Freeform 7">
            <a:extLst>
              <a:ext uri="{FF2B5EF4-FFF2-40B4-BE49-F238E27FC236}">
                <a16:creationId xmlns:a16="http://schemas.microsoft.com/office/drawing/2014/main" id="{F8595138-C2F6-4C4C-B5E4-AA951F931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33AB045D-E4F2-4FF4-888F-BE1EA03D6D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a:extLst>
              <a:ext uri="{FF2B5EF4-FFF2-40B4-BE49-F238E27FC236}">
                <a16:creationId xmlns:a16="http://schemas.microsoft.com/office/drawing/2014/main" id="{FA291EB8-8A2D-4499-8B82-CFBFEDB3CB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2" name="文本框 1">
            <a:extLst>
              <a:ext uri="{FF2B5EF4-FFF2-40B4-BE49-F238E27FC236}">
                <a16:creationId xmlns:a16="http://schemas.microsoft.com/office/drawing/2014/main" id="{A450B9FF-3D1E-2D4A-A1C9-6733FA15A079}"/>
              </a:ext>
            </a:extLst>
          </p:cNvPr>
          <p:cNvSpPr txBox="1"/>
          <p:nvPr/>
        </p:nvSpPr>
        <p:spPr>
          <a:xfrm>
            <a:off x="245378" y="229684"/>
            <a:ext cx="7152860" cy="3654389"/>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kumimoji="1" lang="en-US" altLang="zh-CN" sz="2400" dirty="0">
                <a:latin typeface="+mj-lt"/>
                <a:ea typeface="+mj-ea"/>
                <a:cs typeface="+mj-cs"/>
              </a:rPr>
              <a:t>JWT(</a:t>
            </a:r>
            <a:r>
              <a:rPr kumimoji="1" lang="en-US" altLang="zh-CN" sz="2400" dirty="0" err="1">
                <a:latin typeface="+mj-lt"/>
                <a:ea typeface="+mj-ea"/>
                <a:cs typeface="+mj-cs"/>
              </a:rPr>
              <a:t>Json</a:t>
            </a:r>
            <a:r>
              <a:rPr kumimoji="1" lang="en-US" altLang="zh-CN" sz="2400" dirty="0">
                <a:latin typeface="+mj-lt"/>
                <a:ea typeface="+mj-ea"/>
                <a:cs typeface="+mj-cs"/>
              </a:rPr>
              <a:t> Web Token)</a:t>
            </a:r>
          </a:p>
          <a:p>
            <a:pPr>
              <a:spcBef>
                <a:spcPts val="1000"/>
              </a:spcBef>
              <a:buClr>
                <a:schemeClr val="bg2">
                  <a:lumMod val="40000"/>
                  <a:lumOff val="60000"/>
                </a:schemeClr>
              </a:buClr>
              <a:buSzPct val="80000"/>
              <a:buFont typeface="Wingdings 3" charset="2"/>
              <a:buChar char=""/>
            </a:pPr>
            <a:r>
              <a:rPr kumimoji="1" lang="en-US" altLang="zh-CN" sz="2400" dirty="0">
                <a:latin typeface="+mj-lt"/>
                <a:ea typeface="+mj-ea"/>
                <a:cs typeface="+mj-cs"/>
              </a:rPr>
              <a:t>JWS(</a:t>
            </a:r>
            <a:r>
              <a:rPr kumimoji="1" lang="en-US" altLang="zh-CN" sz="2400" dirty="0" err="1">
                <a:latin typeface="+mj-lt"/>
                <a:ea typeface="+mj-ea"/>
                <a:cs typeface="+mj-cs"/>
              </a:rPr>
              <a:t>Json</a:t>
            </a:r>
            <a:r>
              <a:rPr kumimoji="1" lang="en-US" altLang="zh-CN" sz="2400" dirty="0">
                <a:latin typeface="+mj-lt"/>
                <a:ea typeface="+mj-ea"/>
                <a:cs typeface="+mj-cs"/>
              </a:rPr>
              <a:t> Web Signature)</a:t>
            </a:r>
          </a:p>
          <a:p>
            <a:pPr>
              <a:spcBef>
                <a:spcPts val="1000"/>
              </a:spcBef>
              <a:buClr>
                <a:schemeClr val="bg2">
                  <a:lumMod val="40000"/>
                  <a:lumOff val="60000"/>
                </a:schemeClr>
              </a:buClr>
              <a:buSzPct val="80000"/>
              <a:buFont typeface="Wingdings 3" charset="2"/>
              <a:buChar char=""/>
            </a:pPr>
            <a:r>
              <a:rPr kumimoji="1" lang="en-US" altLang="zh-CN" sz="2400" dirty="0">
                <a:latin typeface="+mj-lt"/>
                <a:ea typeface="+mj-ea"/>
                <a:cs typeface="+mj-cs"/>
              </a:rPr>
              <a:t>JWE(</a:t>
            </a:r>
            <a:r>
              <a:rPr kumimoji="1" lang="en-US" altLang="zh-CN" sz="2400" dirty="0" err="1">
                <a:latin typeface="+mj-lt"/>
                <a:ea typeface="+mj-ea"/>
                <a:cs typeface="+mj-cs"/>
              </a:rPr>
              <a:t>Json</a:t>
            </a:r>
            <a:r>
              <a:rPr kumimoji="1" lang="en-US" altLang="zh-CN" sz="2400" dirty="0">
                <a:latin typeface="+mj-lt"/>
                <a:ea typeface="+mj-ea"/>
                <a:cs typeface="+mj-cs"/>
              </a:rPr>
              <a:t> Web Encryption)</a:t>
            </a:r>
          </a:p>
        </p:txBody>
      </p:sp>
      <p:pic>
        <p:nvPicPr>
          <p:cNvPr id="4" name="图片 3">
            <a:extLst>
              <a:ext uri="{FF2B5EF4-FFF2-40B4-BE49-F238E27FC236}">
                <a16:creationId xmlns:a16="http://schemas.microsoft.com/office/drawing/2014/main" id="{2F8D5114-6A34-F244-BB5C-EFCF56502C04}"/>
              </a:ext>
            </a:extLst>
          </p:cNvPr>
          <p:cNvPicPr>
            <a:picLocks noChangeAspect="1"/>
          </p:cNvPicPr>
          <p:nvPr/>
        </p:nvPicPr>
        <p:blipFill>
          <a:blip r:embed="rId3"/>
          <a:stretch>
            <a:fillRect/>
          </a:stretch>
        </p:blipFill>
        <p:spPr>
          <a:xfrm>
            <a:off x="244656" y="2409052"/>
            <a:ext cx="4156938" cy="3574965"/>
          </a:xfrm>
          <a:prstGeom prst="rect">
            <a:avLst/>
          </a:prstGeom>
          <a:effectLst/>
        </p:spPr>
      </p:pic>
      <p:pic>
        <p:nvPicPr>
          <p:cNvPr id="5" name="图片 4">
            <a:extLst>
              <a:ext uri="{FF2B5EF4-FFF2-40B4-BE49-F238E27FC236}">
                <a16:creationId xmlns:a16="http://schemas.microsoft.com/office/drawing/2014/main" id="{EC2B36B4-217C-CD4C-BC40-70E6C15EACFE}"/>
              </a:ext>
            </a:extLst>
          </p:cNvPr>
          <p:cNvPicPr>
            <a:picLocks noChangeAspect="1"/>
          </p:cNvPicPr>
          <p:nvPr/>
        </p:nvPicPr>
        <p:blipFill>
          <a:blip r:embed="rId4"/>
          <a:stretch>
            <a:fillRect/>
          </a:stretch>
        </p:blipFill>
        <p:spPr>
          <a:xfrm>
            <a:off x="5860561" y="3001527"/>
            <a:ext cx="5098609" cy="688310"/>
          </a:xfrm>
          <a:prstGeom prst="rect">
            <a:avLst/>
          </a:prstGeom>
          <a:effectLst/>
        </p:spPr>
      </p:pic>
      <p:pic>
        <p:nvPicPr>
          <p:cNvPr id="6" name="图片 5">
            <a:extLst>
              <a:ext uri="{FF2B5EF4-FFF2-40B4-BE49-F238E27FC236}">
                <a16:creationId xmlns:a16="http://schemas.microsoft.com/office/drawing/2014/main" id="{0F96EE66-85F5-5747-AE2D-AD82F7E78BB8}"/>
              </a:ext>
            </a:extLst>
          </p:cNvPr>
          <p:cNvPicPr>
            <a:picLocks noChangeAspect="1"/>
          </p:cNvPicPr>
          <p:nvPr/>
        </p:nvPicPr>
        <p:blipFill>
          <a:blip r:embed="rId5"/>
          <a:stretch>
            <a:fillRect/>
          </a:stretch>
        </p:blipFill>
        <p:spPr>
          <a:xfrm>
            <a:off x="5228031" y="5984017"/>
            <a:ext cx="6504695" cy="634449"/>
          </a:xfrm>
          <a:prstGeom prst="rect">
            <a:avLst/>
          </a:prstGeom>
          <a:effectLst/>
        </p:spPr>
      </p:pic>
      <p:sp>
        <p:nvSpPr>
          <p:cNvPr id="7" name="文本框 6">
            <a:extLst>
              <a:ext uri="{FF2B5EF4-FFF2-40B4-BE49-F238E27FC236}">
                <a16:creationId xmlns:a16="http://schemas.microsoft.com/office/drawing/2014/main" id="{5A318E2B-AB0A-724E-B010-519E27D99F5A}"/>
              </a:ext>
            </a:extLst>
          </p:cNvPr>
          <p:cNvSpPr txBox="1"/>
          <p:nvPr/>
        </p:nvSpPr>
        <p:spPr>
          <a:xfrm>
            <a:off x="5087004" y="3960186"/>
            <a:ext cx="6645722" cy="2031325"/>
          </a:xfrm>
          <a:prstGeom prst="rect">
            <a:avLst/>
          </a:prstGeom>
          <a:noFill/>
        </p:spPr>
        <p:txBody>
          <a:bodyPr wrap="square" rtlCol="0">
            <a:spAutoFit/>
          </a:bodyPr>
          <a:lstStyle/>
          <a:p>
            <a:r>
              <a:rPr lang="en-US" altLang="zh-CN" dirty="0">
                <a:solidFill>
                  <a:schemeClr val="bg1"/>
                </a:solidFill>
              </a:rPr>
              <a:t>JWE: JOSE</a:t>
            </a:r>
            <a:r>
              <a:rPr lang="zh-CN" altLang="en-US" dirty="0">
                <a:solidFill>
                  <a:schemeClr val="bg1"/>
                </a:solidFill>
              </a:rPr>
              <a:t>头，</a:t>
            </a:r>
            <a:r>
              <a:rPr lang="en-US" altLang="zh-CN" dirty="0">
                <a:solidFill>
                  <a:schemeClr val="bg1"/>
                </a:solidFill>
              </a:rPr>
              <a:t>JWE</a:t>
            </a:r>
            <a:r>
              <a:rPr lang="zh-CN" altLang="en-US" dirty="0">
                <a:solidFill>
                  <a:schemeClr val="bg1"/>
                </a:solidFill>
              </a:rPr>
              <a:t>加密密钥，</a:t>
            </a:r>
            <a:r>
              <a:rPr lang="en-US" altLang="zh-CN" dirty="0">
                <a:solidFill>
                  <a:schemeClr val="bg1"/>
                </a:solidFill>
              </a:rPr>
              <a:t>JWE</a:t>
            </a:r>
            <a:r>
              <a:rPr lang="zh-CN" altLang="en-US" dirty="0">
                <a:solidFill>
                  <a:schemeClr val="bg1"/>
                </a:solidFill>
              </a:rPr>
              <a:t>初始化向量，</a:t>
            </a:r>
            <a:r>
              <a:rPr lang="en-US" altLang="zh-CN" dirty="0">
                <a:solidFill>
                  <a:schemeClr val="bg1"/>
                </a:solidFill>
              </a:rPr>
              <a:t>JWE</a:t>
            </a:r>
            <a:r>
              <a:rPr lang="zh-CN" altLang="en-US" dirty="0">
                <a:solidFill>
                  <a:schemeClr val="bg1"/>
                </a:solidFill>
              </a:rPr>
              <a:t>密文和</a:t>
            </a:r>
            <a:r>
              <a:rPr lang="en-US" altLang="zh-CN" dirty="0">
                <a:solidFill>
                  <a:schemeClr val="bg1"/>
                </a:solidFill>
              </a:rPr>
              <a:t>JWE</a:t>
            </a:r>
            <a:r>
              <a:rPr lang="zh-CN" altLang="en-US" dirty="0">
                <a:solidFill>
                  <a:schemeClr val="bg1"/>
                </a:solidFill>
              </a:rPr>
              <a:t>认证标签。</a:t>
            </a:r>
            <a:r>
              <a:rPr lang="en-US" altLang="zh-CN" dirty="0">
                <a:solidFill>
                  <a:schemeClr val="bg1"/>
                </a:solidFill>
              </a:rPr>
              <a:t>JWE</a:t>
            </a:r>
            <a:r>
              <a:rPr lang="zh-CN" altLang="en-US" dirty="0">
                <a:solidFill>
                  <a:schemeClr val="bg1"/>
                </a:solidFill>
              </a:rPr>
              <a:t>规范引入了两个新元素（</a:t>
            </a:r>
            <a:r>
              <a:rPr lang="en-US" altLang="zh-CN" dirty="0" err="1">
                <a:solidFill>
                  <a:schemeClr val="bg1"/>
                </a:solidFill>
              </a:rPr>
              <a:t>enc</a:t>
            </a:r>
            <a:r>
              <a:rPr lang="zh-CN" altLang="en-US" dirty="0">
                <a:solidFill>
                  <a:schemeClr val="bg1"/>
                </a:solidFill>
              </a:rPr>
              <a:t>和</a:t>
            </a:r>
            <a:r>
              <a:rPr lang="en-US" altLang="zh-CN" dirty="0">
                <a:solidFill>
                  <a:schemeClr val="bg1"/>
                </a:solidFill>
              </a:rPr>
              <a:t>zip</a:t>
            </a:r>
            <a:r>
              <a:rPr lang="zh-CN" altLang="en-US" dirty="0">
                <a:solidFill>
                  <a:schemeClr val="bg1"/>
                </a:solidFill>
              </a:rPr>
              <a:t>），它们包含在</a:t>
            </a:r>
            <a:r>
              <a:rPr lang="en-US" altLang="zh-CN" dirty="0">
                <a:solidFill>
                  <a:schemeClr val="bg1"/>
                </a:solidFill>
              </a:rPr>
              <a:t>JWE</a:t>
            </a:r>
            <a:r>
              <a:rPr lang="zh-CN" altLang="en-US" dirty="0">
                <a:solidFill>
                  <a:schemeClr val="bg1"/>
                </a:solidFill>
              </a:rPr>
              <a:t>令牌的</a:t>
            </a:r>
            <a:r>
              <a:rPr lang="en-US" altLang="zh-CN" dirty="0">
                <a:solidFill>
                  <a:schemeClr val="bg1"/>
                </a:solidFill>
              </a:rPr>
              <a:t>JOSE</a:t>
            </a:r>
            <a:r>
              <a:rPr lang="zh-CN" altLang="en-US" dirty="0">
                <a:solidFill>
                  <a:schemeClr val="bg1"/>
                </a:solidFill>
              </a:rPr>
              <a:t>头中，</a:t>
            </a:r>
            <a:r>
              <a:rPr lang="en-US" altLang="zh-CN" dirty="0" err="1">
                <a:solidFill>
                  <a:schemeClr val="bg1"/>
                </a:solidFill>
              </a:rPr>
              <a:t>enc</a:t>
            </a:r>
            <a:r>
              <a:rPr lang="zh-CN" altLang="en-US" dirty="0">
                <a:solidFill>
                  <a:schemeClr val="bg1"/>
                </a:solidFill>
              </a:rPr>
              <a:t>元素定义了秘文的加密算法，它应该是一个</a:t>
            </a:r>
            <a:r>
              <a:rPr lang="en-US" altLang="zh-CN" dirty="0">
                <a:solidFill>
                  <a:schemeClr val="bg1"/>
                </a:solidFill>
              </a:rPr>
              <a:t>AEAD</a:t>
            </a:r>
            <a:r>
              <a:rPr lang="zh-CN" altLang="en-US" dirty="0">
                <a:solidFill>
                  <a:schemeClr val="bg1"/>
                </a:solidFill>
              </a:rPr>
              <a:t>（</a:t>
            </a:r>
            <a:r>
              <a:rPr lang="en" altLang="zh-CN" dirty="0">
                <a:solidFill>
                  <a:schemeClr val="bg1"/>
                </a:solidFill>
              </a:rPr>
              <a:t>Authenticated Encryption with Associated Data</a:t>
            </a:r>
            <a:r>
              <a:rPr lang="zh-CN" altLang="en-US" dirty="0">
                <a:solidFill>
                  <a:schemeClr val="bg1"/>
                </a:solidFill>
              </a:rPr>
              <a:t>）模式的对称算法，</a:t>
            </a:r>
            <a:r>
              <a:rPr lang="en-US" altLang="zh-CN" dirty="0">
                <a:solidFill>
                  <a:schemeClr val="bg1"/>
                </a:solidFill>
              </a:rPr>
              <a:t> zip</a:t>
            </a:r>
            <a:r>
              <a:rPr lang="zh-CN" altLang="en-US" dirty="0">
                <a:solidFill>
                  <a:schemeClr val="bg1"/>
                </a:solidFill>
              </a:rPr>
              <a:t>元素定义了压缩算法，</a:t>
            </a:r>
            <a:r>
              <a:rPr lang="en-US" altLang="zh-CN" dirty="0" err="1">
                <a:solidFill>
                  <a:schemeClr val="bg1"/>
                </a:solidFill>
              </a:rPr>
              <a:t>alg</a:t>
            </a:r>
            <a:r>
              <a:rPr lang="zh-CN" altLang="en-US" dirty="0">
                <a:solidFill>
                  <a:schemeClr val="bg1"/>
                </a:solidFill>
              </a:rPr>
              <a:t>元素定义了用来加密</a:t>
            </a:r>
            <a:r>
              <a:rPr lang="en-US" altLang="zh-CN" dirty="0" err="1">
                <a:solidFill>
                  <a:schemeClr val="bg1"/>
                </a:solidFill>
              </a:rPr>
              <a:t>cek</a:t>
            </a:r>
            <a:r>
              <a:rPr lang="zh-CN" altLang="en-US" dirty="0">
                <a:solidFill>
                  <a:schemeClr val="bg1"/>
                </a:solidFill>
              </a:rPr>
              <a:t>（</a:t>
            </a:r>
            <a:r>
              <a:rPr lang="en-US" altLang="zh-CN" dirty="0">
                <a:solidFill>
                  <a:schemeClr val="bg1"/>
                </a:solidFill>
              </a:rPr>
              <a:t>Content Encryption Key</a:t>
            </a:r>
            <a:r>
              <a:rPr lang="zh-CN" altLang="en-US" dirty="0">
                <a:solidFill>
                  <a:schemeClr val="bg1"/>
                </a:solidFill>
              </a:rPr>
              <a:t>）的加密算法。</a:t>
            </a:r>
            <a:endParaRPr kumimoji="1" lang="zh-CN" altLang="en-US" dirty="0">
              <a:solidFill>
                <a:schemeClr val="bg1"/>
              </a:solidFill>
            </a:endParaRPr>
          </a:p>
        </p:txBody>
      </p:sp>
      <p:sp>
        <p:nvSpPr>
          <p:cNvPr id="15" name="文本框 14">
            <a:extLst>
              <a:ext uri="{FF2B5EF4-FFF2-40B4-BE49-F238E27FC236}">
                <a16:creationId xmlns:a16="http://schemas.microsoft.com/office/drawing/2014/main" id="{40BEECCD-FB39-9143-9D34-4B46EE13A354}"/>
              </a:ext>
            </a:extLst>
          </p:cNvPr>
          <p:cNvSpPr txBox="1"/>
          <p:nvPr/>
        </p:nvSpPr>
        <p:spPr>
          <a:xfrm>
            <a:off x="6310714" y="2496847"/>
            <a:ext cx="6645722" cy="369332"/>
          </a:xfrm>
          <a:prstGeom prst="rect">
            <a:avLst/>
          </a:prstGeom>
          <a:noFill/>
        </p:spPr>
        <p:txBody>
          <a:bodyPr wrap="square" rtlCol="0">
            <a:spAutoFit/>
          </a:bodyPr>
          <a:lstStyle/>
          <a:p>
            <a:r>
              <a:rPr lang="en-US" altLang="zh-CN" dirty="0">
                <a:solidFill>
                  <a:schemeClr val="bg1"/>
                </a:solidFill>
              </a:rPr>
              <a:t>JWS: JOSE</a:t>
            </a:r>
            <a:r>
              <a:rPr lang="zh-CN" altLang="en-US" dirty="0">
                <a:solidFill>
                  <a:schemeClr val="bg1"/>
                </a:solidFill>
              </a:rPr>
              <a:t>头，</a:t>
            </a:r>
            <a:r>
              <a:rPr lang="en-US" altLang="zh-CN" dirty="0">
                <a:solidFill>
                  <a:schemeClr val="bg1"/>
                </a:solidFill>
              </a:rPr>
              <a:t> JWE</a:t>
            </a:r>
            <a:r>
              <a:rPr lang="zh-CN" altLang="en-US" dirty="0">
                <a:solidFill>
                  <a:schemeClr val="bg1"/>
                </a:solidFill>
              </a:rPr>
              <a:t>负载，</a:t>
            </a:r>
            <a:r>
              <a:rPr lang="en-US" altLang="zh-CN" dirty="0">
                <a:solidFill>
                  <a:schemeClr val="bg1"/>
                </a:solidFill>
              </a:rPr>
              <a:t>JWE</a:t>
            </a:r>
            <a:r>
              <a:rPr lang="zh-CN" altLang="en-US" dirty="0">
                <a:solidFill>
                  <a:schemeClr val="bg1"/>
                </a:solidFill>
              </a:rPr>
              <a:t>签名</a:t>
            </a:r>
            <a:endParaRPr kumimoji="1" lang="zh-CN" altLang="en-US" dirty="0">
              <a:solidFill>
                <a:schemeClr val="bg1"/>
              </a:solidFill>
            </a:endParaRPr>
          </a:p>
        </p:txBody>
      </p:sp>
    </p:spTree>
    <p:extLst>
      <p:ext uri="{BB962C8B-B14F-4D97-AF65-F5344CB8AC3E}">
        <p14:creationId xmlns:p14="http://schemas.microsoft.com/office/powerpoint/2010/main" val="871331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2114C5-CB28-A744-BCCD-E0D28B9195B0}"/>
              </a:ext>
            </a:extLst>
          </p:cNvPr>
          <p:cNvSpPr txBox="1"/>
          <p:nvPr/>
        </p:nvSpPr>
        <p:spPr>
          <a:xfrm>
            <a:off x="399392" y="262759"/>
            <a:ext cx="6295697" cy="738664"/>
          </a:xfrm>
          <a:prstGeom prst="rect">
            <a:avLst/>
          </a:prstGeom>
          <a:noFill/>
        </p:spPr>
        <p:txBody>
          <a:bodyPr wrap="square" rtlCol="0">
            <a:spAutoFit/>
          </a:bodyPr>
          <a:lstStyle/>
          <a:p>
            <a:r>
              <a:rPr kumimoji="1" lang="zh-CN" altLang="en-US" sz="2400" dirty="0"/>
              <a:t>微服务场景会为认证和授权带来哪些问题</a:t>
            </a:r>
            <a:endParaRPr kumimoji="1" lang="en-US" altLang="zh-CN" sz="2400" dirty="0"/>
          </a:p>
          <a:p>
            <a:endParaRPr kumimoji="1" lang="zh-CN" altLang="en-US" dirty="0"/>
          </a:p>
        </p:txBody>
      </p:sp>
      <p:sp>
        <p:nvSpPr>
          <p:cNvPr id="3" name="文本框 2">
            <a:extLst>
              <a:ext uri="{FF2B5EF4-FFF2-40B4-BE49-F238E27FC236}">
                <a16:creationId xmlns:a16="http://schemas.microsoft.com/office/drawing/2014/main" id="{80FCF922-F363-444B-BC80-6B06899FBF18}"/>
              </a:ext>
            </a:extLst>
          </p:cNvPr>
          <p:cNvSpPr txBox="1"/>
          <p:nvPr/>
        </p:nvSpPr>
        <p:spPr>
          <a:xfrm>
            <a:off x="399392" y="1001423"/>
            <a:ext cx="10625959" cy="1569660"/>
          </a:xfrm>
          <a:prstGeom prst="rect">
            <a:avLst/>
          </a:prstGeom>
          <a:noFill/>
        </p:spPr>
        <p:txBody>
          <a:bodyPr wrap="square" rtlCol="0">
            <a:spAutoFit/>
          </a:bodyPr>
          <a:lstStyle/>
          <a:p>
            <a:r>
              <a:rPr lang="zh-CN" altLang="en-US" sz="1600" dirty="0"/>
              <a:t>在单体架构中，当用户登录时，应用程序的安全模块验证用户的身份。在验证用户是合法的之后，为用户创建</a:t>
            </a:r>
            <a:r>
              <a:rPr lang="en-US" altLang="zh-CN" sz="1600" dirty="0"/>
              <a:t>session</a:t>
            </a:r>
            <a:r>
              <a:rPr lang="zh-CN" altLang="en-US" sz="1600" dirty="0"/>
              <a:t>，并且将唯一</a:t>
            </a:r>
            <a:r>
              <a:rPr lang="en-US" altLang="zh-CN" sz="1600" dirty="0"/>
              <a:t>session</a:t>
            </a:r>
            <a:r>
              <a:rPr lang="zh-CN" altLang="en-US" sz="1600" dirty="0"/>
              <a:t> </a:t>
            </a:r>
            <a:r>
              <a:rPr lang="en-US" altLang="zh-CN" sz="1600" dirty="0"/>
              <a:t>ID</a:t>
            </a:r>
            <a:r>
              <a:rPr lang="zh-CN" altLang="en-US" sz="1600" dirty="0"/>
              <a:t>与之相关联。</a:t>
            </a:r>
            <a:r>
              <a:rPr lang="en-US" altLang="zh-CN" sz="1600" dirty="0"/>
              <a:t>session</a:t>
            </a:r>
            <a:r>
              <a:rPr lang="zh-CN" altLang="en-US" sz="1600" dirty="0"/>
              <a:t>存储登录用户信息，例如用户名，角色和权限。服务器将</a:t>
            </a:r>
            <a:r>
              <a:rPr lang="en-US" altLang="zh-CN" sz="1600" dirty="0"/>
              <a:t>session</a:t>
            </a:r>
            <a:r>
              <a:rPr lang="zh-CN" altLang="en-US" sz="1600" dirty="0"/>
              <a:t> </a:t>
            </a:r>
            <a:r>
              <a:rPr lang="en-US" altLang="zh-CN" sz="1600" dirty="0"/>
              <a:t>ID</a:t>
            </a:r>
            <a:r>
              <a:rPr lang="zh-CN" altLang="en-US" sz="1600" dirty="0"/>
              <a:t>返回给客户端。客户端将</a:t>
            </a:r>
            <a:r>
              <a:rPr lang="en-US" altLang="zh-CN" sz="1600" dirty="0"/>
              <a:t>session</a:t>
            </a:r>
            <a:r>
              <a:rPr lang="zh-CN" altLang="en-US" sz="1600" dirty="0"/>
              <a:t> </a:t>
            </a:r>
            <a:r>
              <a:rPr lang="en-US" altLang="zh-CN" sz="1600" dirty="0"/>
              <a:t>ID</a:t>
            </a:r>
            <a:r>
              <a:rPr lang="zh-CN" altLang="en-US" sz="1600" dirty="0"/>
              <a:t>记录为</a:t>
            </a:r>
            <a:r>
              <a:rPr lang="en-US" altLang="zh-CN" sz="1600" dirty="0"/>
              <a:t>cookie</a:t>
            </a:r>
            <a:r>
              <a:rPr lang="zh-CN" altLang="en-US" sz="1600" dirty="0"/>
              <a:t>，并在后续请求中将其发送到应用程序。然后，应用程序可以使用</a:t>
            </a:r>
            <a:r>
              <a:rPr lang="en-US" altLang="zh-CN" sz="1600" dirty="0"/>
              <a:t>session</a:t>
            </a:r>
            <a:r>
              <a:rPr lang="zh-CN" altLang="en-US" sz="1600" dirty="0"/>
              <a:t> </a:t>
            </a:r>
            <a:r>
              <a:rPr lang="en-US" altLang="zh-CN" sz="1600" dirty="0"/>
              <a:t>ID</a:t>
            </a:r>
            <a:r>
              <a:rPr lang="zh-CN" altLang="en-US" sz="1600" dirty="0"/>
              <a:t>来验证用户的身份，而无需每次都输入用户名和密码进行身份验证。当客户端访问应用程序时，</a:t>
            </a:r>
            <a:r>
              <a:rPr lang="en-US" altLang="zh-CN" sz="1600" dirty="0"/>
              <a:t>session</a:t>
            </a:r>
            <a:r>
              <a:rPr lang="zh-CN" altLang="en-US" sz="1600" dirty="0"/>
              <a:t> </a:t>
            </a:r>
            <a:r>
              <a:rPr lang="en-US" altLang="zh-CN" sz="1600" dirty="0"/>
              <a:t>ID</a:t>
            </a:r>
            <a:r>
              <a:rPr lang="zh-CN" altLang="en-US" sz="1600" dirty="0"/>
              <a:t>与</a:t>
            </a:r>
            <a:r>
              <a:rPr lang="en-US" altLang="zh-CN" sz="1600" dirty="0"/>
              <a:t>HTTP</a:t>
            </a:r>
            <a:r>
              <a:rPr lang="zh-CN" altLang="en-US" sz="1600" dirty="0"/>
              <a:t>请求一起发送到应用程序。程序的安全模块通常会使用授权拦截器，此拦截器首先确定会话</a:t>
            </a:r>
            <a:r>
              <a:rPr lang="en-US" altLang="zh-CN" sz="1600" dirty="0"/>
              <a:t>ID</a:t>
            </a:r>
            <a:r>
              <a:rPr lang="zh-CN" altLang="en-US" sz="1600" dirty="0"/>
              <a:t>是否存在。如果会话</a:t>
            </a:r>
            <a:r>
              <a:rPr lang="en-US" altLang="zh-CN" sz="1600" dirty="0"/>
              <a:t>ID</a:t>
            </a:r>
            <a:r>
              <a:rPr lang="zh-CN" altLang="en-US" sz="1600" dirty="0"/>
              <a:t>存在，则它知道用户已登录。然后，通过查询用户权限，确定用户是否可以执行请求。</a:t>
            </a:r>
          </a:p>
        </p:txBody>
      </p:sp>
      <p:pic>
        <p:nvPicPr>
          <p:cNvPr id="4" name="图片 3">
            <a:extLst>
              <a:ext uri="{FF2B5EF4-FFF2-40B4-BE49-F238E27FC236}">
                <a16:creationId xmlns:a16="http://schemas.microsoft.com/office/drawing/2014/main" id="{CDC4CEBC-9063-A141-BE75-0186B82E3036}"/>
              </a:ext>
            </a:extLst>
          </p:cNvPr>
          <p:cNvPicPr>
            <a:picLocks noChangeAspect="1"/>
          </p:cNvPicPr>
          <p:nvPr/>
        </p:nvPicPr>
        <p:blipFill>
          <a:blip r:embed="rId2"/>
          <a:stretch>
            <a:fillRect/>
          </a:stretch>
        </p:blipFill>
        <p:spPr>
          <a:xfrm>
            <a:off x="156560" y="2602529"/>
            <a:ext cx="5933868" cy="4255471"/>
          </a:xfrm>
          <a:prstGeom prst="rect">
            <a:avLst/>
          </a:prstGeom>
        </p:spPr>
      </p:pic>
      <p:pic>
        <p:nvPicPr>
          <p:cNvPr id="5" name="图片 4">
            <a:extLst>
              <a:ext uri="{FF2B5EF4-FFF2-40B4-BE49-F238E27FC236}">
                <a16:creationId xmlns:a16="http://schemas.microsoft.com/office/drawing/2014/main" id="{9821F267-042C-8446-AE62-F7C50837DC7B}"/>
              </a:ext>
            </a:extLst>
          </p:cNvPr>
          <p:cNvPicPr>
            <a:picLocks noChangeAspect="1"/>
          </p:cNvPicPr>
          <p:nvPr/>
        </p:nvPicPr>
        <p:blipFill>
          <a:blip r:embed="rId3"/>
          <a:stretch>
            <a:fillRect/>
          </a:stretch>
        </p:blipFill>
        <p:spPr>
          <a:xfrm>
            <a:off x="6232175" y="2602529"/>
            <a:ext cx="5803265" cy="4255471"/>
          </a:xfrm>
          <a:prstGeom prst="rect">
            <a:avLst/>
          </a:prstGeom>
        </p:spPr>
      </p:pic>
    </p:spTree>
    <p:extLst>
      <p:ext uri="{BB962C8B-B14F-4D97-AF65-F5344CB8AC3E}">
        <p14:creationId xmlns:p14="http://schemas.microsoft.com/office/powerpoint/2010/main" val="3883053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3D0049-573C-EA4C-8B25-35067F2902F1}"/>
              </a:ext>
            </a:extLst>
          </p:cNvPr>
          <p:cNvSpPr txBox="1"/>
          <p:nvPr/>
        </p:nvSpPr>
        <p:spPr>
          <a:xfrm>
            <a:off x="105103" y="451945"/>
            <a:ext cx="10678511" cy="6186309"/>
          </a:xfrm>
          <a:prstGeom prst="rect">
            <a:avLst/>
          </a:prstGeom>
          <a:noFill/>
        </p:spPr>
        <p:txBody>
          <a:bodyPr wrap="square" rtlCol="0">
            <a:spAutoFit/>
          </a:bodyPr>
          <a:lstStyle/>
          <a:p>
            <a:r>
              <a:rPr lang="zh-CN" altLang="en-US" dirty="0"/>
              <a:t>在微服务架构下，应用程序被分成多个微服务，每个微服务器在原始的单体应用程序中实现一个模块的业务逻辑。应用程序拆分后，需要对每个微服务的访问请求进行身份验证和授权，这时，应用会面临以下问题：</a:t>
            </a:r>
            <a:endParaRPr lang="en-US" altLang="zh-CN" dirty="0"/>
          </a:p>
          <a:p>
            <a:endParaRPr lang="zh-CN" altLang="en-US" dirty="0"/>
          </a:p>
          <a:p>
            <a:r>
              <a:rPr lang="en-US" altLang="zh-CN" dirty="0"/>
              <a:t>-</a:t>
            </a:r>
            <a:r>
              <a:rPr lang="zh-CN" altLang="en-US" dirty="0"/>
              <a:t> 需要在每个微服务中处理认证和授权逻辑，并且需要在每个微服务中重复实现这部分全局逻辑。虽然我们可以使用代码库来重用部分代码，但这反过来会导致所有微服务依赖于特定的代码库及其版本，从而影响微服务语言</a:t>
            </a:r>
            <a:r>
              <a:rPr lang="en-US" altLang="zh-CN" dirty="0"/>
              <a:t>/</a:t>
            </a:r>
            <a:r>
              <a:rPr lang="zh-CN" altLang="en-US" dirty="0"/>
              <a:t>框架选择的灵活性。</a:t>
            </a:r>
          </a:p>
          <a:p>
            <a:r>
              <a:rPr lang="zh-CN" altLang="en-US" dirty="0"/>
              <a:t>微服务应遵循单一责任原则。微服务只处理单个业务逻辑。身份验证和授权的全局逻辑不应放在微服务实现中。</a:t>
            </a:r>
            <a:endParaRPr lang="en-US" altLang="zh-CN" dirty="0"/>
          </a:p>
          <a:p>
            <a:endParaRPr lang="zh-CN" altLang="en-US" dirty="0"/>
          </a:p>
          <a:p>
            <a:r>
              <a:rPr lang="en-US" altLang="zh-CN" dirty="0"/>
              <a:t>-</a:t>
            </a:r>
            <a:r>
              <a:rPr lang="zh-CN" altLang="en-US" dirty="0"/>
              <a:t> </a:t>
            </a:r>
            <a:r>
              <a:rPr lang="en-US" altLang="zh-CN" dirty="0"/>
              <a:t>HTTP</a:t>
            </a:r>
            <a:r>
              <a:rPr lang="zh-CN" altLang="en-US" dirty="0"/>
              <a:t>是无状态协议。对于服务器，每次用户的</a:t>
            </a:r>
            <a:r>
              <a:rPr lang="en-US" altLang="zh-CN" dirty="0"/>
              <a:t>HTTP</a:t>
            </a:r>
            <a:r>
              <a:rPr lang="zh-CN" altLang="en-US" dirty="0"/>
              <a:t>请求是独立的。无状态意味着服务器可以根据需要将客户端请求发送到集群中的任何节点。</a:t>
            </a:r>
            <a:r>
              <a:rPr lang="en-US" altLang="zh-CN" dirty="0"/>
              <a:t>HTTP</a:t>
            </a:r>
            <a:r>
              <a:rPr lang="zh-CN" altLang="en-US" dirty="0"/>
              <a:t>的无状态设计对负载平衡有明显的好处。由于没有状态，用户请求可以分发到任何服务器。对于不需要身份验证的服务没有问题。但是，许多服务需要验证用户的身份。因此，需要以基于</a:t>
            </a:r>
            <a:r>
              <a:rPr lang="en-US" altLang="zh-CN" dirty="0"/>
              <a:t>HTTP</a:t>
            </a:r>
            <a:r>
              <a:rPr lang="zh-CN" altLang="en-US" dirty="0"/>
              <a:t>协议的方式保存用户的登录状态。此时传统使用服务器端的会话来保存用户状态的方式就不适用了。</a:t>
            </a:r>
          </a:p>
          <a:p>
            <a:endParaRPr lang="en-US" altLang="zh-CN" dirty="0"/>
          </a:p>
          <a:p>
            <a:r>
              <a:rPr lang="en-US" altLang="zh-CN" dirty="0"/>
              <a:t>-</a:t>
            </a:r>
            <a:r>
              <a:rPr lang="zh-CN" altLang="en-US" dirty="0"/>
              <a:t> 微服务架构中的身份验证和授权涉及更复杂的场景，涉及用户访问微服务应用程序，访问微服务应用程序的第三方应用程序以及相互访问的多个微服务应用程序，在每种情况下，身份验证和授权方案需要确保每个请求的安全性。</a:t>
            </a:r>
            <a:endParaRPr lang="en-US" altLang="zh-CN" dirty="0"/>
          </a:p>
          <a:p>
            <a:endParaRPr lang="en-US" altLang="zh-CN" dirty="0"/>
          </a:p>
          <a:p>
            <a:r>
              <a:rPr lang="en-US" altLang="zh-CN" dirty="0"/>
              <a:t>-</a:t>
            </a:r>
            <a:r>
              <a:rPr lang="zh-CN" altLang="en-US" dirty="0"/>
              <a:t> 尽管</a:t>
            </a:r>
            <a:r>
              <a:rPr lang="en-US" altLang="zh-CN" dirty="0"/>
              <a:t>IBM</a:t>
            </a:r>
            <a:r>
              <a:rPr lang="zh-CN" altLang="en-US" dirty="0"/>
              <a:t> </a:t>
            </a:r>
            <a:r>
              <a:rPr lang="en-US" altLang="zh-CN" dirty="0"/>
              <a:t>ID</a:t>
            </a:r>
            <a:r>
              <a:rPr lang="zh-CN" altLang="en-US" dirty="0"/>
              <a:t>可以确保用户的登录状态，但如何在微服务内部保持单点登录也会在无状态的微服务框架下带来挑战，微服务系统需要通过某种方式将用户的登录状态和权限在整个系统中共享。</a:t>
            </a:r>
          </a:p>
        </p:txBody>
      </p:sp>
    </p:spTree>
    <p:extLst>
      <p:ext uri="{BB962C8B-B14F-4D97-AF65-F5344CB8AC3E}">
        <p14:creationId xmlns:p14="http://schemas.microsoft.com/office/powerpoint/2010/main" val="23638940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1013</TotalTime>
  <Words>2329</Words>
  <Application>Microsoft Macintosh PowerPoint</Application>
  <PresentationFormat>宽屏</PresentationFormat>
  <Paragraphs>102</Paragraphs>
  <Slides>18</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18</vt:i4>
      </vt:variant>
    </vt:vector>
  </HeadingPairs>
  <TitlesOfParts>
    <vt:vector size="22" baseType="lpstr">
      <vt:lpstr>Arial</vt:lpstr>
      <vt:lpstr>Century Gothic</vt:lpstr>
      <vt:lpstr>Wingdings 3</vt:lpstr>
      <vt:lpstr>离子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于 善游</dc:creator>
  <cp:lastModifiedBy>于 善游</cp:lastModifiedBy>
  <cp:revision>9</cp:revision>
  <dcterms:created xsi:type="dcterms:W3CDTF">2018-12-19T10:40:44Z</dcterms:created>
  <dcterms:modified xsi:type="dcterms:W3CDTF">2019-04-15T03:49:52Z</dcterms:modified>
</cp:coreProperties>
</file>